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70" r:id="rId4"/>
    <p:sldId id="269" r:id="rId5"/>
    <p:sldId id="268" r:id="rId6"/>
    <p:sldId id="267" r:id="rId7"/>
    <p:sldId id="266" r:id="rId8"/>
    <p:sldId id="336" r:id="rId9"/>
    <p:sldId id="265" r:id="rId10"/>
    <p:sldId id="264" r:id="rId11"/>
    <p:sldId id="263" r:id="rId12"/>
    <p:sldId id="262" r:id="rId13"/>
    <p:sldId id="261" r:id="rId14"/>
    <p:sldId id="260" r:id="rId15"/>
    <p:sldId id="259" r:id="rId16"/>
    <p:sldId id="271" r:id="rId17"/>
    <p:sldId id="334" r:id="rId18"/>
    <p:sldId id="277" r:id="rId19"/>
    <p:sldId id="278" r:id="rId20"/>
    <p:sldId id="279" r:id="rId21"/>
    <p:sldId id="280" r:id="rId22"/>
    <p:sldId id="281" r:id="rId23"/>
    <p:sldId id="282" r:id="rId24"/>
    <p:sldId id="283" r:id="rId25"/>
    <p:sldId id="284" r:id="rId26"/>
    <p:sldId id="285" r:id="rId27"/>
    <p:sldId id="335" r:id="rId28"/>
    <p:sldId id="286" r:id="rId29"/>
    <p:sldId id="290" r:id="rId30"/>
    <p:sldId id="291" r:id="rId31"/>
    <p:sldId id="337" r:id="rId32"/>
    <p:sldId id="338"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4" r:id="rId50"/>
    <p:sldId id="317" r:id="rId51"/>
    <p:sldId id="318" r:id="rId52"/>
    <p:sldId id="319" r:id="rId53"/>
    <p:sldId id="320" r:id="rId54"/>
    <p:sldId id="33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514" autoAdjust="0"/>
  </p:normalViewPr>
  <p:slideViewPr>
    <p:cSldViewPr>
      <p:cViewPr>
        <p:scale>
          <a:sx n="80" d="100"/>
          <a:sy n="80" d="100"/>
        </p:scale>
        <p:origin x="-2478" y="-7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5F1AD-2AB9-493C-BEAC-211749589CB4}" type="datetimeFigureOut">
              <a:rPr lang="en-US" smtClean="0"/>
              <a:pPr/>
              <a:t>10/15/2014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492EC-BFAC-4A72-82DA-03200C0B0C4A}" type="slidenum">
              <a:rPr lang="en-US" smtClean="0"/>
              <a:pPr/>
              <a:t>‹#›</a:t>
            </a:fld>
            <a:endParaRPr lang="en-US"/>
          </a:p>
        </p:txBody>
      </p:sp>
    </p:spTree>
    <p:extLst>
      <p:ext uri="{BB962C8B-B14F-4D97-AF65-F5344CB8AC3E}">
        <p14:creationId xmlns:p14="http://schemas.microsoft.com/office/powerpoint/2010/main" xmlns="" val="169877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BD44ED7-7DF6-4F1A-8FAD-3ED52C7A1727}" type="datetime1">
              <a:rPr lang="en-US" smtClean="0"/>
              <a:pPr/>
              <a:t>10/15/2014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136DE92-3AFC-4FCD-B6DC-75E6AAEE33FD}"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24EE06-ABF3-4077-8AEC-9FACB342D4AE}" type="datetime1">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36DE92-3AFC-4FCD-B6DC-75E6AAEE33FD}"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F6B9D-DA44-4EC0-B29D-FBC88963B950}" type="datetime1">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36DE92-3AFC-4FCD-B6DC-75E6AAEE33FD}"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D1D0BD-08F4-497B-8B94-94DA68020735}" type="datetime1">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36DE92-3AFC-4FCD-B6DC-75E6AAEE33F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A70296-04CF-4433-9620-51D97B6069D3}" type="datetime1">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36DE92-3AFC-4FCD-B6DC-75E6AAEE33F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5681E8-22B7-44D1-BDFF-167AEFC4DC27}" type="datetime1">
              <a:rPr lang="en-US" smtClean="0"/>
              <a:pPr/>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36DE92-3AFC-4FCD-B6DC-75E6AAEE33F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10CAE7-E36C-43D4-92E8-ED7BCA8E509D}" type="datetime1">
              <a:rPr lang="en-US" smtClean="0"/>
              <a:pPr/>
              <a:t>10/15/2014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136DE92-3AFC-4FCD-B6DC-75E6AAEE33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01F13B-C168-4930-AC3B-406FECE7CA17}" type="datetime1">
              <a:rPr lang="en-US" smtClean="0"/>
              <a:pPr/>
              <a:t>10/15/2014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136DE92-3AFC-4FCD-B6DC-75E6AAEE33F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415CC49-A0D9-4F99-BA9E-FF8C07C57DF0}" type="datetime1">
              <a:rPr lang="en-US" smtClean="0"/>
              <a:pPr/>
              <a:t>10/15/2014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136DE92-3AFC-4FCD-B6DC-75E6AAEE33FD}"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41C8B5A-30BF-4E40-AC11-C08EBE1E7C9F}" type="datetime1">
              <a:rPr lang="en-US" smtClean="0"/>
              <a:pPr/>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36DE92-3AFC-4FCD-B6DC-75E6AAEE33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56BC78-C9DB-4486-85AE-C11D1A998851}" type="datetime1">
              <a:rPr lang="en-US" smtClean="0"/>
              <a:pPr/>
              <a:t>10/15/2014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136DE92-3AFC-4FCD-B6DC-75E6AAEE33F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A2F124-4A74-4FA0-8B0F-C3821577362F}" type="datetime1">
              <a:rPr lang="en-US" smtClean="0"/>
              <a:pPr/>
              <a:t>10/15/2014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36DE92-3AFC-4FCD-B6DC-75E6AAEE33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133600"/>
            <a:ext cx="7772400" cy="2677711"/>
          </a:xfrm>
        </p:spPr>
        <p:txBody>
          <a:bodyPr>
            <a:normAutofit fontScale="77500" lnSpcReduction="20000"/>
          </a:bodyPr>
          <a:lstStyle/>
          <a:p>
            <a:pPr algn="ctr"/>
            <a:r>
              <a:rPr lang="en-US" b="1" dirty="0" smtClean="0"/>
              <a:t>MEDICAL LEGAL REPORTS IN THE CONTEXT OF </a:t>
            </a:r>
            <a:endParaRPr lang="en-US" dirty="0" smtClean="0"/>
          </a:p>
          <a:p>
            <a:pPr algn="ctr"/>
            <a:r>
              <a:rPr lang="en-US" b="1" dirty="0" smtClean="0"/>
              <a:t>MOTOR VEHICLE ACCIDENT LITIGATION:</a:t>
            </a:r>
            <a:endParaRPr lang="en-US" dirty="0" smtClean="0"/>
          </a:p>
          <a:p>
            <a:pPr algn="ctr"/>
            <a:r>
              <a:rPr lang="en-US" b="1" dirty="0" smtClean="0"/>
              <a:t> </a:t>
            </a:r>
            <a:endParaRPr lang="en-US" dirty="0" smtClean="0"/>
          </a:p>
          <a:p>
            <a:pPr algn="ctr"/>
            <a:r>
              <a:rPr lang="en-US" b="1" dirty="0" smtClean="0"/>
              <a:t>IMPORTANT LEGISLATIVE PROVISIONS </a:t>
            </a:r>
            <a:endParaRPr lang="en-US" dirty="0" smtClean="0"/>
          </a:p>
          <a:p>
            <a:pPr algn="ctr"/>
            <a:r>
              <a:rPr lang="en-US" b="1" dirty="0" smtClean="0"/>
              <a:t>AND THE COURT’S INTERPRETATION: </a:t>
            </a:r>
            <a:endParaRPr lang="en-US" dirty="0" smtClean="0"/>
          </a:p>
          <a:p>
            <a:pPr algn="ctr"/>
            <a:r>
              <a:rPr lang="en-US" b="1" dirty="0" smtClean="0"/>
              <a:t>FACTORS TO CONSIDER WHEN DRAFTING</a:t>
            </a:r>
            <a:endParaRPr lang="en-US" dirty="0" smtClean="0"/>
          </a:p>
          <a:p>
            <a:pPr algn="ctr"/>
            <a:r>
              <a:rPr lang="en-US" b="1" dirty="0" smtClean="0"/>
              <a:t>YOUR REPORT</a:t>
            </a:r>
            <a:endParaRPr lang="en-US" dirty="0" smtClean="0"/>
          </a:p>
          <a:p>
            <a:r>
              <a:rPr lang="en-US" dirty="0" smtClean="0"/>
              <a:t> </a:t>
            </a:r>
          </a:p>
          <a:p>
            <a:pPr algn="ct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marL="681228" lvl="1" indent="-571500">
              <a:spcBef>
                <a:spcPts val="400"/>
              </a:spcBef>
              <a:buSzPct val="68000"/>
              <a:buFont typeface="+mj-lt"/>
              <a:buAutoNum type="romanLcPeriod" startAt="3"/>
            </a:pPr>
            <a:r>
              <a:rPr lang="en-US" sz="2800" dirty="0" smtClean="0"/>
              <a:t>Be necessary for the person to provide for his or her own care or well-being, or</a:t>
            </a:r>
          </a:p>
          <a:p>
            <a:pPr marL="681228" lvl="1" indent="-571500">
              <a:spcBef>
                <a:spcPts val="400"/>
              </a:spcBef>
              <a:buSzPct val="68000"/>
              <a:buFont typeface="+mj-lt"/>
              <a:buAutoNum type="romanLcPeriod" startAt="3"/>
            </a:pPr>
            <a:endParaRPr lang="en-US" sz="2800" dirty="0" smtClean="0"/>
          </a:p>
          <a:p>
            <a:pPr marL="681228" lvl="1" indent="-571500">
              <a:spcBef>
                <a:spcPts val="400"/>
              </a:spcBef>
              <a:buSzPct val="68000"/>
              <a:buFont typeface="+mj-lt"/>
              <a:buAutoNum type="romanLcPeriod" startAt="3"/>
            </a:pPr>
            <a:r>
              <a:rPr lang="en-US" sz="2800" dirty="0" smtClean="0"/>
              <a:t>Be important to the usual activities of daily living, considering the person’s age.</a:t>
            </a:r>
          </a:p>
          <a:p>
            <a:pPr marL="365760" lvl="1" indent="-256032">
              <a:spcBef>
                <a:spcPts val="400"/>
              </a:spcBef>
              <a:buSzPct val="68000"/>
              <a:buFont typeface="Wingdings 3"/>
              <a:buChar char=""/>
            </a:pPr>
            <a:endParaRPr lang="en-US" sz="2400" dirty="0" smtClean="0"/>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10</a:t>
            </a:fld>
            <a:endParaRPr lang="en-US"/>
          </a:p>
        </p:txBody>
      </p:sp>
      <p:sp>
        <p:nvSpPr>
          <p:cNvPr id="8" name="Title 2"/>
          <p:cNvSpPr>
            <a:spLocks noGrp="1"/>
          </p:cNvSpPr>
          <p:nvPr>
            <p:ph type="title"/>
          </p:nvPr>
        </p:nvSpPr>
        <p:spPr>
          <a:xfrm>
            <a:off x="2362200" y="274638"/>
            <a:ext cx="6324600" cy="1554162"/>
          </a:xfrm>
        </p:spPr>
        <p:txBody>
          <a:bodyPr>
            <a:noAutofit/>
          </a:bodyPr>
          <a:lstStyle/>
          <a:p>
            <a:r>
              <a:rPr lang="en-US" sz="3200" dirty="0" smtClean="0">
                <a:effectLst/>
              </a:rPr>
              <a:t>For the function which is impaired to be “important” (</a:t>
            </a:r>
            <a:r>
              <a:rPr lang="en-US" sz="3200" dirty="0" err="1" smtClean="0">
                <a:effectLst/>
              </a:rPr>
              <a:t>Cnt’d</a:t>
            </a:r>
            <a:r>
              <a:rPr lang="en-US" sz="3200" dirty="0" smtClean="0">
                <a:effectLst/>
              </a:rPr>
              <a:t>)</a:t>
            </a:r>
            <a:endParaRPr lang="en-US" sz="32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724400"/>
          </a:xfrm>
        </p:spPr>
        <p:txBody>
          <a:bodyPr>
            <a:normAutofit/>
          </a:bodyPr>
          <a:lstStyle/>
          <a:p>
            <a:pPr marL="622800" lvl="0" indent="-514350">
              <a:buFont typeface="+mj-lt"/>
              <a:buAutoNum type="arabicPeriod" startAt="3"/>
            </a:pPr>
            <a:r>
              <a:rPr lang="en-US" sz="2800" dirty="0" smtClean="0"/>
              <a:t>For the impairment to be permanent, the impairment must:</a:t>
            </a:r>
          </a:p>
          <a:p>
            <a:pPr lvl="0">
              <a:buNone/>
            </a:pPr>
            <a:endParaRPr lang="en-US" sz="1400" dirty="0" smtClean="0"/>
          </a:p>
          <a:p>
            <a:pPr marL="914400" indent="-571500">
              <a:buFont typeface="+mj-lt"/>
              <a:buAutoNum type="romanLcPeriod"/>
            </a:pPr>
            <a:r>
              <a:rPr lang="en-US" sz="2800" dirty="0" smtClean="0"/>
              <a:t>Have been continuous since the incident and must, based on medical evidence and subject to the person reasonably participating in the recommended treatment of the impairment, be expected not to substantially improve.</a:t>
            </a:r>
          </a:p>
          <a:p>
            <a:endParaRPr lang="en-US" dirty="0"/>
          </a:p>
        </p:txBody>
      </p:sp>
      <p:sp>
        <p:nvSpPr>
          <p:cNvPr id="3" name="Title 2"/>
          <p:cNvSpPr>
            <a:spLocks noGrp="1"/>
          </p:cNvSpPr>
          <p:nvPr>
            <p:ph type="title"/>
          </p:nvPr>
        </p:nvSpPr>
        <p:spPr>
          <a:xfrm>
            <a:off x="2362200" y="274638"/>
            <a:ext cx="6324600" cy="1554162"/>
          </a:xfrm>
        </p:spPr>
        <p:txBody>
          <a:bodyPr>
            <a:normAutofit fontScale="90000"/>
          </a:bodyPr>
          <a:lstStyle/>
          <a:p>
            <a:r>
              <a:rPr lang="en-US" b="0" dirty="0" smtClean="0">
                <a:effectLst/>
              </a:rPr>
              <a:t/>
            </a:r>
            <a:br>
              <a:rPr lang="en-US" b="0" dirty="0" smtClean="0">
                <a:effectLst/>
              </a:rPr>
            </a:br>
            <a:r>
              <a:rPr lang="en-US" b="0" dirty="0" smtClean="0">
                <a:effectLst/>
              </a:rPr>
              <a:t>For  the impairment to be “permanent”:</a:t>
            </a:r>
            <a:br>
              <a:rPr lang="en-US" b="0" dirty="0" smtClean="0">
                <a:effectLst/>
              </a:rPr>
            </a:br>
            <a:endParaRPr lang="en-US"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Content Placeholder 1"/>
          <p:cNvSpPr txBox="1">
            <a:spLocks/>
          </p:cNvSpPr>
          <p:nvPr/>
        </p:nvSpPr>
        <p:spPr>
          <a:xfrm>
            <a:off x="1828800" y="2133600"/>
            <a:ext cx="7010400" cy="4026091"/>
          </a:xfrm>
          <a:prstGeom prst="rect">
            <a:avLst/>
          </a:prstGeom>
        </p:spPr>
        <p:txBody>
          <a:bodyPr vert="horz">
            <a:normAutofit/>
          </a:bodyPr>
          <a:lstStyle/>
          <a:p>
            <a:pPr marL="681228" marR="0" lvl="0" indent="-571500" algn="l" defTabSz="914400" rtl="0" eaLnBrk="1" fontAlgn="auto" latinLnBrk="0" hangingPunct="1">
              <a:lnSpc>
                <a:spcPct val="100000"/>
              </a:lnSpc>
              <a:spcBef>
                <a:spcPts val="400"/>
              </a:spcBef>
              <a:spcAft>
                <a:spcPts val="0"/>
              </a:spcAft>
              <a:buClr>
                <a:schemeClr val="accent1"/>
              </a:buClr>
              <a:buSzPct val="68000"/>
              <a:buFont typeface="+mj-lt"/>
              <a:buAutoNum type="romanLcPeriod" startAt="2"/>
              <a:tabLst/>
              <a:defRPr/>
            </a:pPr>
            <a:r>
              <a:rPr lang="en-US" sz="2800" dirty="0" smtClean="0"/>
              <a:t>Continue to meet the criteria in paragraph 1, and;</a:t>
            </a:r>
          </a:p>
          <a:p>
            <a:pPr marL="681228" marR="0" lvl="0" indent="-571500" algn="l" defTabSz="914400" rtl="0" eaLnBrk="1" fontAlgn="auto" latinLnBrk="0" hangingPunct="1">
              <a:lnSpc>
                <a:spcPct val="100000"/>
              </a:lnSpc>
              <a:spcBef>
                <a:spcPts val="400"/>
              </a:spcBef>
              <a:spcAft>
                <a:spcPts val="0"/>
              </a:spcAft>
              <a:buClr>
                <a:schemeClr val="accent1"/>
              </a:buClr>
              <a:buSzPct val="68000"/>
              <a:buFont typeface="+mj-lt"/>
              <a:buAutoNum type="romanLcPeriod" startAt="2"/>
              <a:tabLst/>
              <a:defRPr/>
            </a:pPr>
            <a:endParaRPr lang="en-US" sz="2800" dirty="0" smtClean="0"/>
          </a:p>
          <a:p>
            <a:pPr marL="681228" lvl="0" indent="-571500">
              <a:spcBef>
                <a:spcPts val="400"/>
              </a:spcBef>
              <a:buClr>
                <a:schemeClr val="accent1"/>
              </a:buClr>
              <a:buSzPct val="68000"/>
              <a:buFont typeface="+mj-lt"/>
              <a:buAutoNum type="romanLcPeriod" startAt="2"/>
            </a:pPr>
            <a:r>
              <a:rPr lang="en-US" sz="2800" dirty="0" smtClean="0"/>
              <a:t>Be of a nature that is expected to</a:t>
            </a:r>
            <a:r>
              <a:rPr lang="en-US" sz="2800" dirty="0"/>
              <a:t> </a:t>
            </a:r>
            <a:r>
              <a:rPr lang="en-US" sz="2800" dirty="0" smtClean="0"/>
              <a:t>continue without substantial improvement when sustained by persons in similar circumstances.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5136DE92-3AFC-4FCD-B6DC-75E6AAEE33FD}" type="slidenum">
              <a:rPr lang="en-US" smtClean="0"/>
              <a:pPr/>
              <a:t>12</a:t>
            </a:fld>
            <a:endParaRPr lang="en-US"/>
          </a:p>
        </p:txBody>
      </p:sp>
      <p:sp>
        <p:nvSpPr>
          <p:cNvPr id="7" name="Title 2"/>
          <p:cNvSpPr>
            <a:spLocks noGrp="1"/>
          </p:cNvSpPr>
          <p:nvPr>
            <p:ph type="title"/>
          </p:nvPr>
        </p:nvSpPr>
        <p:spPr>
          <a:xfrm>
            <a:off x="2362200" y="274638"/>
            <a:ext cx="6324600" cy="1554162"/>
          </a:xfrm>
        </p:spPr>
        <p:txBody>
          <a:bodyPr>
            <a:normAutofit fontScale="90000"/>
          </a:bodyPr>
          <a:lstStyle/>
          <a:p>
            <a:r>
              <a:rPr lang="en-US" b="0" dirty="0" smtClean="0">
                <a:effectLst/>
              </a:rPr>
              <a:t/>
            </a:r>
            <a:br>
              <a:rPr lang="en-US" b="0" dirty="0" smtClean="0">
                <a:effectLst/>
              </a:rPr>
            </a:br>
            <a:r>
              <a:rPr lang="en-US" b="0" dirty="0" smtClean="0">
                <a:effectLst/>
              </a:rPr>
              <a:t>For  the impairment to be “permanent”(</a:t>
            </a:r>
            <a:r>
              <a:rPr lang="en-US" b="0" dirty="0" err="1" smtClean="0">
                <a:effectLst/>
              </a:rPr>
              <a:t>cnt’d</a:t>
            </a:r>
            <a:r>
              <a:rPr lang="en-US" b="0" dirty="0" smtClean="0">
                <a:effectLst/>
              </a:rPr>
              <a:t>)</a:t>
            </a:r>
            <a:br>
              <a:rPr lang="en-US" b="0" dirty="0" smtClean="0">
                <a:effectLst/>
              </a:rPr>
            </a:b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315200" cy="4572000"/>
          </a:xfrm>
        </p:spPr>
        <p:txBody>
          <a:bodyPr/>
          <a:lstStyle/>
          <a:p>
            <a:pPr marL="0" indent="0">
              <a:buNone/>
            </a:pPr>
            <a:r>
              <a:rPr lang="en-US" dirty="0" smtClean="0"/>
              <a:t>Section 4.3 of Ontario Regulation 381/03 of the </a:t>
            </a:r>
            <a:r>
              <a:rPr lang="en-US" i="1" dirty="0" smtClean="0"/>
              <a:t>Insurance Act</a:t>
            </a:r>
            <a:r>
              <a:rPr lang="en-US" dirty="0" smtClean="0"/>
              <a:t>, R.S.O. 1990, c.I.8 as amended, requires the plaintiff to provide evidence from  physicians to explain the nature of the impairment, its permanence, the specific function that is impaired and the importance of that function to the person. Specifically, it provides:</a:t>
            </a:r>
          </a:p>
          <a:p>
            <a:endParaRPr lang="en-US" dirty="0"/>
          </a:p>
        </p:txBody>
      </p:sp>
      <p:sp>
        <p:nvSpPr>
          <p:cNvPr id="3" name="Title 2"/>
          <p:cNvSpPr>
            <a:spLocks noGrp="1"/>
          </p:cNvSpPr>
          <p:nvPr>
            <p:ph type="title"/>
          </p:nvPr>
        </p:nvSpPr>
        <p:spPr>
          <a:xfrm>
            <a:off x="2362200" y="274638"/>
            <a:ext cx="6324600" cy="1554162"/>
          </a:xfrm>
        </p:spPr>
        <p:txBody>
          <a:bodyPr>
            <a:normAutofit/>
          </a:bodyPr>
          <a:lstStyle/>
          <a:p>
            <a:r>
              <a:rPr lang="en-US" sz="3700" b="0" dirty="0" smtClean="0">
                <a:effectLst/>
              </a:rPr>
              <a:t>Physician’s Role in Establishing Threshold:</a:t>
            </a:r>
            <a:endParaRPr lang="en-US" sz="3700"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162800" cy="4419600"/>
          </a:xfrm>
        </p:spPr>
        <p:txBody>
          <a:bodyPr>
            <a:normAutofit lnSpcReduction="10000"/>
          </a:bodyPr>
          <a:lstStyle/>
          <a:p>
            <a:pPr marL="622800" indent="-514800">
              <a:buFont typeface="+mj-lt"/>
              <a:buAutoNum type="arabicPeriod" startAt="2"/>
            </a:pPr>
            <a:r>
              <a:rPr lang="en-US" dirty="0" smtClean="0"/>
              <a:t>The person shall adduce evidence of one or more physicians, in accordance with this section, that explains:</a:t>
            </a:r>
          </a:p>
          <a:p>
            <a:pPr marL="622800" indent="-514800">
              <a:buNone/>
            </a:pPr>
            <a:endParaRPr lang="en-US" sz="1300" dirty="0" smtClean="0"/>
          </a:p>
          <a:p>
            <a:pPr marL="720000" indent="-514350">
              <a:buFont typeface="+mj-lt"/>
              <a:buAutoNum type="alphaLcParenR"/>
            </a:pPr>
            <a:r>
              <a:rPr lang="en-US" dirty="0" smtClean="0"/>
              <a:t>The nature of the impairment;</a:t>
            </a:r>
          </a:p>
          <a:p>
            <a:pPr marL="720000" indent="-514350">
              <a:buFont typeface="+mj-lt"/>
              <a:buAutoNum type="alphaLcParenR"/>
            </a:pPr>
            <a:r>
              <a:rPr lang="en-US" dirty="0" smtClean="0"/>
              <a:t>The permanence of the impairment;</a:t>
            </a:r>
          </a:p>
          <a:p>
            <a:pPr marL="720000" indent="-514350">
              <a:buFont typeface="+mj-lt"/>
              <a:buAutoNum type="alphaLcParenR"/>
            </a:pPr>
            <a:r>
              <a:rPr lang="en-US" dirty="0" smtClean="0"/>
              <a:t>The specific function that is impaired; and</a:t>
            </a:r>
          </a:p>
          <a:p>
            <a:pPr marL="720000" indent="-514350">
              <a:buFont typeface="+mj-lt"/>
              <a:buAutoNum type="alphaLcParenR"/>
            </a:pPr>
            <a:r>
              <a:rPr lang="en-US" dirty="0" smtClean="0"/>
              <a:t>The importance of the specific function of the person.</a:t>
            </a: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14</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sz="3700" b="0" dirty="0" smtClean="0">
                <a:effectLst/>
              </a:rPr>
              <a:t>Physician’s Role in Establishing Threshold (</a:t>
            </a:r>
            <a:r>
              <a:rPr lang="en-US" sz="3700" b="0" dirty="0" err="1" smtClean="0">
                <a:effectLst/>
              </a:rPr>
              <a:t>Cnt’d</a:t>
            </a:r>
            <a:r>
              <a:rPr lang="en-US" sz="3700" b="0" dirty="0" smtClean="0">
                <a:effectLst/>
              </a:rPr>
              <a:t>)</a:t>
            </a:r>
            <a:endParaRPr lang="en-US" sz="3700"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additive="base">
                                        <p:cTn id="36"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495800"/>
          </a:xfrm>
        </p:spPr>
        <p:txBody>
          <a:bodyPr>
            <a:normAutofit lnSpcReduction="10000"/>
          </a:bodyPr>
          <a:lstStyle/>
          <a:p>
            <a:pPr marL="624078" indent="-514350">
              <a:buFont typeface="+mj-lt"/>
              <a:buAutoNum type="arabicPeriod" startAt="3"/>
            </a:pPr>
            <a:r>
              <a:rPr lang="en-US" sz="2800" dirty="0" smtClean="0"/>
              <a:t>The evidence of the physician: </a:t>
            </a:r>
          </a:p>
          <a:p>
            <a:pPr>
              <a:buNone/>
            </a:pPr>
            <a:endParaRPr lang="en-US" sz="1200" dirty="0" smtClean="0"/>
          </a:p>
          <a:p>
            <a:pPr marL="720000" indent="-514350">
              <a:buFont typeface="+mj-lt"/>
              <a:buAutoNum type="alphaLcParenR"/>
            </a:pPr>
            <a:r>
              <a:rPr lang="en-US" sz="2800" dirty="0" smtClean="0"/>
              <a:t>Shall be adduced by a physician who is trained for and experienced in the assessment or treatment of the type of impairment that is alleged; and</a:t>
            </a:r>
          </a:p>
          <a:p>
            <a:pPr marL="720000" indent="-514350">
              <a:buNone/>
            </a:pPr>
            <a:endParaRPr lang="en-US" sz="1300" dirty="0" smtClean="0"/>
          </a:p>
          <a:p>
            <a:pPr marL="720000" indent="-514350">
              <a:buFont typeface="+mj-lt"/>
              <a:buAutoNum type="alphaLcParenR" startAt="2"/>
            </a:pPr>
            <a:r>
              <a:rPr lang="en-US" sz="2800" dirty="0" smtClean="0"/>
              <a:t>Shall be based on medical evidence, in accordance with generally accepted guidelines or standards of the practice of medicine.</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15</a:t>
            </a:fld>
            <a:endParaRPr lang="en-US"/>
          </a:p>
        </p:txBody>
      </p:sp>
      <p:sp>
        <p:nvSpPr>
          <p:cNvPr id="8" name="Title 2"/>
          <p:cNvSpPr txBox="1">
            <a:spLocks/>
          </p:cNvSpPr>
          <p:nvPr/>
        </p:nvSpPr>
        <p:spPr>
          <a:xfrm>
            <a:off x="2362200" y="274638"/>
            <a:ext cx="6324600" cy="1554162"/>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700" b="0" i="0" u="none" strike="noStrike" kern="1200" cap="none" spc="0" normalizeH="0" baseline="0" noProof="0" smtClean="0">
                <a:ln>
                  <a:noFill/>
                </a:ln>
                <a:solidFill>
                  <a:schemeClr val="tx2"/>
                </a:solidFill>
                <a:effectLst/>
                <a:uLnTx/>
                <a:uFillTx/>
                <a:latin typeface="+mj-lt"/>
                <a:ea typeface="+mj-ea"/>
                <a:cs typeface="+mj-cs"/>
              </a:rPr>
              <a:t>Physician’s Role in Establishing Threshold (Cnt’d)</a:t>
            </a:r>
            <a:endParaRPr kumimoji="0" lang="en-US" sz="37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marL="624078" indent="-514350">
              <a:buFont typeface="+mj-lt"/>
              <a:buAutoNum type="arabicPeriod" startAt="4"/>
            </a:pPr>
            <a:r>
              <a:rPr lang="en-US" dirty="0" smtClean="0"/>
              <a:t>The evidence of the physician shall include a conclusion that the impairment is directly or indirectly sustained as the result of the use or operation of an automobile.</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16</a:t>
            </a:fld>
            <a:endParaRPr lang="en-US"/>
          </a:p>
        </p:txBody>
      </p:sp>
      <p:sp>
        <p:nvSpPr>
          <p:cNvPr id="9" name="Title 2"/>
          <p:cNvSpPr txBox="1">
            <a:spLocks/>
          </p:cNvSpPr>
          <p:nvPr/>
        </p:nvSpPr>
        <p:spPr>
          <a:xfrm>
            <a:off x="2362200" y="274638"/>
            <a:ext cx="6324600" cy="1554162"/>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700" b="0" i="0" u="none" strike="noStrike" kern="1200" cap="none" spc="0" normalizeH="0" baseline="0" noProof="0" smtClean="0">
                <a:ln>
                  <a:noFill/>
                </a:ln>
                <a:solidFill>
                  <a:schemeClr val="tx2"/>
                </a:solidFill>
                <a:effectLst/>
                <a:uLnTx/>
                <a:uFillTx/>
                <a:latin typeface="+mj-lt"/>
                <a:ea typeface="+mj-ea"/>
                <a:cs typeface="+mj-cs"/>
              </a:rPr>
              <a:t>Physician’s Role in Establishing Threshold (Cnt’d)</a:t>
            </a:r>
            <a:endParaRPr kumimoji="0" lang="en-US" sz="37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133600"/>
            <a:ext cx="7772400" cy="2677711"/>
          </a:xfrm>
        </p:spPr>
        <p:txBody>
          <a:bodyPr>
            <a:normAutofit/>
          </a:bodyPr>
          <a:lstStyle/>
          <a:p>
            <a:pPr algn="ctr"/>
            <a:endParaRPr lang="en-US" sz="2800" dirty="0" smtClean="0"/>
          </a:p>
          <a:p>
            <a:pPr algn="ctr"/>
            <a:r>
              <a:rPr lang="en-US" sz="2800" dirty="0" smtClean="0"/>
              <a:t>Part 1: Permanent: Has the injured person sustained a permanent impairment of a physical, mental or psychological function? </a:t>
            </a:r>
            <a:r>
              <a:rPr lang="en-US" dirty="0" smtClean="0"/>
              <a:t> </a:t>
            </a:r>
          </a:p>
          <a:p>
            <a:pPr algn="ct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162800" cy="4419600"/>
          </a:xfrm>
        </p:spPr>
        <p:txBody>
          <a:bodyPr>
            <a:normAutofit fontScale="85000" lnSpcReduction="20000"/>
          </a:bodyPr>
          <a:lstStyle/>
          <a:p>
            <a:pPr marL="109728" indent="0">
              <a:buNone/>
            </a:pPr>
            <a:r>
              <a:rPr lang="en-US" sz="3500" dirty="0" smtClean="0"/>
              <a:t>  </a:t>
            </a:r>
          </a:p>
          <a:p>
            <a:pPr lvl="0"/>
            <a:endParaRPr lang="en-US" sz="3500" dirty="0" smtClean="0"/>
          </a:p>
          <a:p>
            <a:pPr lvl="0"/>
            <a:r>
              <a:rPr lang="en-US" sz="3500" dirty="0" smtClean="0"/>
              <a:t>A permanent injury meets the threshold if the limitation in function is unlikely to improve for the indefinite future.”</a:t>
            </a:r>
          </a:p>
          <a:p>
            <a:pPr lvl="0">
              <a:buNone/>
            </a:pPr>
            <a:endParaRPr lang="en-US" sz="2800" dirty="0" smtClean="0"/>
          </a:p>
          <a:p>
            <a:r>
              <a:rPr lang="en-US" sz="2800" i="1" dirty="0" err="1" smtClean="0"/>
              <a:t>Bos</a:t>
            </a:r>
            <a:r>
              <a:rPr lang="en-US" sz="2800" i="1" dirty="0" smtClean="0"/>
              <a:t> v. James,</a:t>
            </a:r>
            <a:r>
              <a:rPr lang="en-US" sz="2800" dirty="0" smtClean="0"/>
              <a:t> [1995] O.J. No. 598 at </a:t>
            </a:r>
            <a:r>
              <a:rPr lang="en-US" sz="2800" dirty="0" err="1" smtClean="0"/>
              <a:t>para</a:t>
            </a:r>
            <a:r>
              <a:rPr lang="en-US" sz="2800" dirty="0" smtClean="0"/>
              <a:t>. 9 (Gen. Div.). </a:t>
            </a:r>
          </a:p>
          <a:p>
            <a:r>
              <a:rPr lang="en-US" sz="2800" i="1" dirty="0" smtClean="0"/>
              <a:t>Morrison v. </a:t>
            </a:r>
            <a:r>
              <a:rPr lang="en-US" sz="2800" i="1" dirty="0" err="1" smtClean="0"/>
              <a:t>Gravina</a:t>
            </a:r>
            <a:r>
              <a:rPr lang="en-US" sz="2800" dirty="0" smtClean="0"/>
              <a:t>, [2001] O.J. No. 2060 at </a:t>
            </a:r>
            <a:r>
              <a:rPr lang="en-US" sz="2800" dirty="0" err="1" smtClean="0"/>
              <a:t>para</a:t>
            </a:r>
            <a:r>
              <a:rPr lang="en-US" sz="2800" dirty="0" smtClean="0"/>
              <a:t>. 10 (S.C.J.).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18</a:t>
            </a:fld>
            <a:endParaRPr lang="en-US"/>
          </a:p>
        </p:txBody>
      </p:sp>
      <p:sp>
        <p:nvSpPr>
          <p:cNvPr id="8" name="Title 2"/>
          <p:cNvSpPr>
            <a:spLocks noGrp="1"/>
          </p:cNvSpPr>
          <p:nvPr>
            <p:ph type="title"/>
          </p:nvPr>
        </p:nvSpPr>
        <p:spPr>
          <a:xfrm>
            <a:off x="2362200" y="274638"/>
            <a:ext cx="6324600" cy="1554162"/>
          </a:xfrm>
        </p:spPr>
        <p:txBody>
          <a:bodyPr>
            <a:noAutofit/>
          </a:bodyPr>
          <a:lstStyle/>
          <a:p>
            <a:r>
              <a:rPr lang="en-US" sz="3600" b="0" dirty="0" smtClean="0">
                <a:effectLst/>
              </a:rPr>
              <a:t/>
            </a:r>
            <a:br>
              <a:rPr lang="en-US" sz="3600" b="0" dirty="0" smtClean="0">
                <a:effectLst/>
              </a:rPr>
            </a:br>
            <a:r>
              <a:rPr lang="en-US" sz="3600" b="0" dirty="0" smtClean="0">
                <a:effectLst/>
              </a:rPr>
              <a:t>To Be Considered Permanent (</a:t>
            </a:r>
            <a:r>
              <a:rPr lang="en-US" sz="3600" b="0" dirty="0" err="1" smtClean="0">
                <a:effectLst/>
              </a:rPr>
              <a:t>Cnt’d</a:t>
            </a:r>
            <a:r>
              <a:rPr lang="en-US" sz="3600" b="0" dirty="0" smtClean="0">
                <a:effectLst/>
              </a:rPr>
              <a:t>)</a:t>
            </a:r>
            <a:r>
              <a:rPr lang="en-US" sz="3600" dirty="0" smtClean="0"/>
              <a:t/>
            </a:r>
            <a:br>
              <a:rPr lang="en-US" sz="3600" dirty="0" smtClean="0"/>
            </a:br>
            <a:r>
              <a:rPr lang="en-US" sz="2400" dirty="0" smtClean="0">
                <a:effectLst/>
              </a:rPr>
              <a:t/>
            </a:r>
            <a:br>
              <a:rPr lang="en-US" sz="2400" dirty="0" smtClean="0">
                <a:effectLst/>
              </a:rPr>
            </a:br>
            <a:endParaRPr lang="en-US" sz="24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8" fill="hold" nodeType="after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sz="2600" i="1" dirty="0" smtClean="0"/>
              <a:t>Coulter v. Liberty Mutual Insurance</a:t>
            </a:r>
            <a:r>
              <a:rPr lang="en-US" sz="2600" dirty="0" smtClean="0"/>
              <a:t>, [2003] O.J. No. 2088 at </a:t>
            </a:r>
            <a:r>
              <a:rPr lang="en-US" sz="2600" dirty="0" err="1" smtClean="0"/>
              <a:t>para</a:t>
            </a:r>
            <a:r>
              <a:rPr lang="en-US" sz="2600" dirty="0" smtClean="0"/>
              <a:t>. 22 (S.C.J.). </a:t>
            </a:r>
          </a:p>
          <a:p>
            <a:pPr>
              <a:buNone/>
            </a:pPr>
            <a:endParaRPr lang="en-US" sz="2600" dirty="0" smtClean="0"/>
          </a:p>
          <a:p>
            <a:r>
              <a:rPr lang="en-US" sz="2600" i="1" dirty="0" smtClean="0"/>
              <a:t>Nissan v. McNamee </a:t>
            </a:r>
            <a:r>
              <a:rPr lang="en-US" sz="2600" dirty="0" smtClean="0"/>
              <a:t>(2008), 62 C.C.L.I. (4th) 135 at </a:t>
            </a:r>
            <a:r>
              <a:rPr lang="en-US" sz="2600" dirty="0" err="1" smtClean="0"/>
              <a:t>paras</a:t>
            </a:r>
            <a:r>
              <a:rPr lang="en-US" sz="2600" dirty="0" smtClean="0"/>
              <a:t>. 31-33 (Ont. S.C.J.).</a:t>
            </a:r>
          </a:p>
          <a:p>
            <a:pPr>
              <a:buNone/>
            </a:pPr>
            <a:endParaRPr lang="en-US" sz="2600" dirty="0" smtClean="0"/>
          </a:p>
          <a:p>
            <a:r>
              <a:rPr lang="en-US" sz="2600" i="1" dirty="0" err="1" smtClean="0"/>
              <a:t>Brak</a:t>
            </a:r>
            <a:r>
              <a:rPr lang="en-US" sz="2600" i="1" dirty="0" smtClean="0"/>
              <a:t> v. Walsh</a:t>
            </a:r>
            <a:r>
              <a:rPr lang="en-US" sz="2600" dirty="0" smtClean="0"/>
              <a:t>, [2008] O.J. No. 1173 at </a:t>
            </a:r>
            <a:r>
              <a:rPr lang="en-US" sz="2600" dirty="0" err="1" smtClean="0"/>
              <a:t>para</a:t>
            </a:r>
            <a:r>
              <a:rPr lang="en-US" sz="2600" dirty="0" smtClean="0"/>
              <a:t>. 4 (C.A.).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19</a:t>
            </a:fld>
            <a:endParaRPr lang="en-US"/>
          </a:p>
        </p:txBody>
      </p:sp>
      <p:sp>
        <p:nvSpPr>
          <p:cNvPr id="8" name="Title 2"/>
          <p:cNvSpPr>
            <a:spLocks noGrp="1"/>
          </p:cNvSpPr>
          <p:nvPr>
            <p:ph type="title"/>
          </p:nvPr>
        </p:nvSpPr>
        <p:spPr>
          <a:xfrm>
            <a:off x="2362200" y="274638"/>
            <a:ext cx="6324600" cy="1554162"/>
          </a:xfrm>
        </p:spPr>
        <p:txBody>
          <a:bodyPr>
            <a:noAutofit/>
          </a:bodyPr>
          <a:lstStyle/>
          <a:p>
            <a:r>
              <a:rPr lang="en-US" sz="3600" b="0" dirty="0" smtClean="0">
                <a:effectLst/>
              </a:rPr>
              <a:t/>
            </a:r>
            <a:br>
              <a:rPr lang="en-US" sz="3600" b="0" dirty="0" smtClean="0">
                <a:effectLst/>
              </a:rPr>
            </a:br>
            <a:r>
              <a:rPr lang="en-US" sz="3600" b="0" dirty="0" smtClean="0">
                <a:effectLst/>
              </a:rPr>
              <a:t>To Be Considered Permanent (</a:t>
            </a:r>
            <a:r>
              <a:rPr lang="en-US" sz="3600" b="0" dirty="0" err="1" smtClean="0">
                <a:effectLst/>
              </a:rPr>
              <a:t>Cnt’d</a:t>
            </a:r>
            <a:r>
              <a:rPr lang="en-US" sz="3600" b="0" dirty="0" smtClean="0">
                <a:effectLst/>
              </a:rPr>
              <a:t>)</a:t>
            </a:r>
            <a:r>
              <a:rPr lang="en-US" sz="3600" dirty="0" smtClean="0"/>
              <a:t/>
            </a:r>
            <a:br>
              <a:rPr lang="en-US" sz="3600" dirty="0" smtClean="0"/>
            </a:br>
            <a:r>
              <a:rPr lang="en-US" sz="2400" dirty="0" smtClean="0">
                <a:effectLst/>
              </a:rPr>
              <a:t/>
            </a:r>
            <a:br>
              <a:rPr lang="en-US" sz="2400" dirty="0" smtClean="0">
                <a:effectLst/>
              </a:rPr>
            </a:br>
            <a:endParaRPr lang="en-US" sz="24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981200"/>
            <a:ext cx="7620000" cy="4572000"/>
          </a:xfrm>
        </p:spPr>
        <p:txBody>
          <a:bodyPr>
            <a:normAutofit lnSpcReduction="10000"/>
          </a:bodyPr>
          <a:lstStyle/>
          <a:p>
            <a:pPr marL="0">
              <a:buNone/>
            </a:pPr>
            <a:r>
              <a:rPr lang="en-US" dirty="0" smtClean="0"/>
              <a:t>In Ontario, there is no liability for pain and suffering resulting from a motor vehicle accident unless, as a result of the accident, the injured person has died or has sustained:</a:t>
            </a:r>
          </a:p>
          <a:p>
            <a:pPr marL="624078" indent="-514350">
              <a:buFont typeface="+mj-lt"/>
              <a:buAutoNum type="alphaLcParenR"/>
            </a:pPr>
            <a:r>
              <a:rPr lang="en-US" dirty="0" smtClean="0"/>
              <a:t>Permanent serious disfigurement; or </a:t>
            </a:r>
          </a:p>
          <a:p>
            <a:pPr marL="624078" indent="-514350">
              <a:buFont typeface="+mj-lt"/>
              <a:buAutoNum type="alphaLcParenR"/>
            </a:pPr>
            <a:r>
              <a:rPr lang="en-US" dirty="0" smtClean="0"/>
              <a:t>A permanent serious impairment of an important physical, mental, or    psychological function. </a:t>
            </a:r>
          </a:p>
          <a:p>
            <a:r>
              <a:rPr lang="en-US" dirty="0" smtClean="0"/>
              <a:t>This subsection is commonly referred to as the ‘threshold’ provision.</a:t>
            </a:r>
          </a:p>
          <a:p>
            <a:endParaRPr lang="en-US" dirty="0"/>
          </a:p>
        </p:txBody>
      </p:sp>
      <p:sp>
        <p:nvSpPr>
          <p:cNvPr id="3" name="Title 2"/>
          <p:cNvSpPr>
            <a:spLocks noGrp="1"/>
          </p:cNvSpPr>
          <p:nvPr>
            <p:ph type="title"/>
          </p:nvPr>
        </p:nvSpPr>
        <p:spPr>
          <a:xfrm>
            <a:off x="2362200" y="274638"/>
            <a:ext cx="6324600" cy="1554162"/>
          </a:xfrm>
        </p:spPr>
        <p:txBody>
          <a:bodyPr>
            <a:noAutofit/>
          </a:bodyPr>
          <a:lstStyle/>
          <a:p>
            <a:r>
              <a:rPr lang="en-US" sz="3600" b="0" dirty="0" smtClean="0">
                <a:effectLst/>
              </a:rPr>
              <a:t/>
            </a:r>
            <a:br>
              <a:rPr lang="en-US" sz="3600" b="0" dirty="0" smtClean="0">
                <a:effectLst/>
              </a:rPr>
            </a:br>
            <a:r>
              <a:rPr lang="en-US" sz="3600" b="0" dirty="0" smtClean="0">
                <a:effectLst/>
              </a:rPr>
              <a:t>ONTARIO </a:t>
            </a:r>
            <a:r>
              <a:rPr lang="en-US" sz="3600" b="0" i="1" dirty="0" smtClean="0">
                <a:effectLst/>
              </a:rPr>
              <a:t>INSURANCE ACT</a:t>
            </a:r>
            <a:r>
              <a:rPr lang="en-US" sz="3600" b="0" dirty="0" smtClean="0">
                <a:effectLst/>
              </a:rPr>
              <a:t> THRESHOLD PROVISIONS:</a:t>
            </a:r>
            <a:br>
              <a:rPr lang="en-US" sz="3600" b="0" dirty="0" smtClean="0">
                <a:effectLst/>
              </a:rPr>
            </a:br>
            <a:endParaRPr lang="en-US" sz="3600"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lvl="0"/>
            <a:r>
              <a:rPr lang="en-US" dirty="0" smtClean="0"/>
              <a:t>Chronic pain meets the requirement of permanence in the context of threshold. </a:t>
            </a:r>
          </a:p>
          <a:p>
            <a:pPr lvl="0">
              <a:buNone/>
            </a:pPr>
            <a:endParaRPr lang="en-US" sz="1600" b="1" dirty="0" smtClean="0"/>
          </a:p>
          <a:p>
            <a:pPr lvl="0"/>
            <a:r>
              <a:rPr lang="en-US" dirty="0" smtClean="0"/>
              <a:t>The absence of objective findings by medical experts is not determinative in deciding whether a plaintiff has satisfied the threshold. </a:t>
            </a:r>
            <a:endParaRPr lang="en-US" b="1" dirty="0" smtClean="0"/>
          </a:p>
          <a:p>
            <a:endParaRPr lang="en-US" dirty="0"/>
          </a:p>
        </p:txBody>
      </p:sp>
      <p:sp>
        <p:nvSpPr>
          <p:cNvPr id="3" name="Title 2"/>
          <p:cNvSpPr>
            <a:spLocks noGrp="1"/>
          </p:cNvSpPr>
          <p:nvPr>
            <p:ph type="title"/>
          </p:nvPr>
        </p:nvSpPr>
        <p:spPr>
          <a:xfrm>
            <a:off x="2362200" y="274638"/>
            <a:ext cx="6324600" cy="1554162"/>
          </a:xfrm>
        </p:spPr>
        <p:txBody>
          <a:bodyPr>
            <a:normAutofit fontScale="90000"/>
          </a:bodyPr>
          <a:lstStyle/>
          <a:p>
            <a:r>
              <a:rPr lang="en-US" dirty="0" smtClean="0">
                <a:effectLst/>
              </a:rPr>
              <a:t/>
            </a:r>
            <a:br>
              <a:rPr lang="en-US" dirty="0" smtClean="0">
                <a:effectLst/>
              </a:rPr>
            </a:br>
            <a:r>
              <a:rPr lang="en-US" b="0" dirty="0" smtClean="0">
                <a:effectLst/>
              </a:rPr>
              <a:t>Chronic Pain in the Context of “Permanent”:</a:t>
            </a:r>
            <a:r>
              <a:rPr lang="en-US" dirty="0" smtClean="0">
                <a:effectLst/>
              </a:rPr>
              <a:t/>
            </a:r>
            <a:br>
              <a:rPr lang="en-US" dirty="0" smtClean="0">
                <a:effectLst/>
              </a:rPr>
            </a:br>
            <a:endParaRPr lang="en-US"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i="1" dirty="0" err="1" smtClean="0"/>
              <a:t>Hartwick</a:t>
            </a:r>
            <a:r>
              <a:rPr lang="en-US" i="1" dirty="0" smtClean="0"/>
              <a:t> v. </a:t>
            </a:r>
            <a:r>
              <a:rPr lang="en-US" i="1" dirty="0" err="1" smtClean="0"/>
              <a:t>Simser</a:t>
            </a:r>
            <a:r>
              <a:rPr lang="en-US" i="1" dirty="0" smtClean="0"/>
              <a:t>,</a:t>
            </a:r>
            <a:r>
              <a:rPr lang="en-US" dirty="0" smtClean="0"/>
              <a:t> [2004] O.J. No. 4315 at </a:t>
            </a:r>
            <a:r>
              <a:rPr lang="en-US" dirty="0" err="1" smtClean="0"/>
              <a:t>para</a:t>
            </a:r>
            <a:r>
              <a:rPr lang="en-US" dirty="0" smtClean="0"/>
              <a:t>. 87 (S.C.J.). </a:t>
            </a:r>
          </a:p>
          <a:p>
            <a:pPr>
              <a:buNone/>
            </a:pPr>
            <a:endParaRPr lang="en-US" sz="1200" dirty="0" smtClean="0"/>
          </a:p>
          <a:p>
            <a:r>
              <a:rPr lang="en-US" i="1" dirty="0" smtClean="0"/>
              <a:t>Tulloch v. </a:t>
            </a:r>
            <a:r>
              <a:rPr lang="en-US" i="1" dirty="0" err="1" smtClean="0"/>
              <a:t>Akogi</a:t>
            </a:r>
            <a:r>
              <a:rPr lang="en-US" i="1" dirty="0" smtClean="0"/>
              <a:t>,</a:t>
            </a:r>
            <a:r>
              <a:rPr lang="en-US" dirty="0" smtClean="0"/>
              <a:t> [2007] 85 O.R. (3d) 793 at </a:t>
            </a:r>
            <a:r>
              <a:rPr lang="en-US" dirty="0" err="1" smtClean="0"/>
              <a:t>para</a:t>
            </a:r>
            <a:r>
              <a:rPr lang="en-US" dirty="0" smtClean="0"/>
              <a:t>. 3 (S.C.J.). </a:t>
            </a:r>
          </a:p>
          <a:p>
            <a:pPr>
              <a:buNone/>
            </a:pPr>
            <a:endParaRPr lang="en-US" sz="1200" dirty="0" smtClean="0"/>
          </a:p>
          <a:p>
            <a:r>
              <a:rPr lang="en-US" i="1" dirty="0" err="1" smtClean="0"/>
              <a:t>Golab</a:t>
            </a:r>
            <a:r>
              <a:rPr lang="en-US" i="1" dirty="0" smtClean="0"/>
              <a:t> v. Schmidt,</a:t>
            </a:r>
            <a:r>
              <a:rPr lang="en-US" dirty="0" smtClean="0"/>
              <a:t> [2007] O.J. No. 1412 at </a:t>
            </a:r>
            <a:r>
              <a:rPr lang="en-US" dirty="0" err="1" smtClean="0"/>
              <a:t>para</a:t>
            </a:r>
            <a:r>
              <a:rPr lang="en-US" dirty="0" smtClean="0"/>
              <a:t>. 10 (S.C.J.).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21</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dirty="0" smtClean="0">
                <a:effectLst/>
              </a:rPr>
              <a:t/>
            </a:r>
            <a:br>
              <a:rPr lang="en-US" dirty="0" smtClean="0">
                <a:effectLst/>
              </a:rPr>
            </a:br>
            <a:r>
              <a:rPr lang="en-US" b="0" dirty="0" smtClean="0">
                <a:effectLst/>
              </a:rPr>
              <a:t>Chronic Pain in the Context of “Permanent” (</a:t>
            </a:r>
            <a:r>
              <a:rPr lang="en-US" b="0" dirty="0" err="1" smtClean="0">
                <a:effectLst/>
              </a:rPr>
              <a:t>Cnt’d</a:t>
            </a:r>
            <a:r>
              <a:rPr lang="en-US" b="0" dirty="0" smtClean="0">
                <a:effectLst/>
              </a:rPr>
              <a:t>)</a:t>
            </a:r>
            <a:r>
              <a:rPr lang="en-US" dirty="0" smtClean="0">
                <a:effectLst/>
              </a:rPr>
              <a:t/>
            </a:r>
            <a:br>
              <a:rPr lang="en-US" dirty="0" smtClean="0">
                <a:effectLst/>
              </a:rPr>
            </a:br>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lvl="0"/>
            <a:r>
              <a:rPr lang="en-US" dirty="0" smtClean="0"/>
              <a:t>Where there were soft tissue injuries, pre-existing degenerative changes and injuries that were largely unconfirmed by objective findings, permanent injuries were found to exist.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22</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dirty="0" smtClean="0">
                <a:effectLst/>
              </a:rPr>
              <a:t/>
            </a:r>
            <a:br>
              <a:rPr lang="en-US" dirty="0" smtClean="0">
                <a:effectLst/>
              </a:rPr>
            </a:br>
            <a:r>
              <a:rPr lang="en-US" b="0" dirty="0" smtClean="0">
                <a:effectLst/>
              </a:rPr>
              <a:t>Chronic Pain in the Context of “Permanent” (</a:t>
            </a:r>
            <a:r>
              <a:rPr lang="en-US" b="0" dirty="0" err="1" smtClean="0">
                <a:effectLst/>
              </a:rPr>
              <a:t>Cnt’d</a:t>
            </a:r>
            <a:r>
              <a:rPr lang="en-US" b="0" dirty="0" smtClean="0">
                <a:effectLst/>
              </a:rPr>
              <a:t>)</a:t>
            </a:r>
            <a:r>
              <a:rPr lang="en-US" dirty="0" smtClean="0">
                <a:effectLst/>
              </a:rPr>
              <a:t/>
            </a:r>
            <a:br>
              <a:rPr lang="en-US" dirty="0" smtClean="0">
                <a:effectLst/>
              </a:rPr>
            </a:br>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dirty="0" smtClean="0"/>
              <a:t>Held: Some injuries can be diagnosed objectively, some can be diagnosed only upon the basis of the patient’s subjective complaints and others are diagnosed on the basis of both objective observations and the patient’s subjective complaints.</a:t>
            </a: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23</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dirty="0" smtClean="0">
                <a:effectLst/>
              </a:rPr>
              <a:t/>
            </a:r>
            <a:br>
              <a:rPr lang="en-US" dirty="0" smtClean="0">
                <a:effectLst/>
              </a:rPr>
            </a:br>
            <a:r>
              <a:rPr lang="en-US" b="0" dirty="0" smtClean="0">
                <a:effectLst/>
              </a:rPr>
              <a:t>Chronic Pain in the Context of “Permanent” (</a:t>
            </a:r>
            <a:r>
              <a:rPr lang="en-US" b="0" dirty="0" err="1" smtClean="0">
                <a:effectLst/>
              </a:rPr>
              <a:t>Cnt’d</a:t>
            </a:r>
            <a:r>
              <a:rPr lang="en-US" b="0" dirty="0" smtClean="0">
                <a:effectLst/>
              </a:rPr>
              <a:t>)</a:t>
            </a:r>
            <a:r>
              <a:rPr lang="en-US" dirty="0" smtClean="0">
                <a:effectLst/>
              </a:rPr>
              <a:t/>
            </a:r>
            <a:br>
              <a:rPr lang="en-US" dirty="0" smtClean="0">
                <a:effectLst/>
              </a:rPr>
            </a:br>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sz="2600" i="1" dirty="0" smtClean="0"/>
              <a:t>Meyer v. Bright</a:t>
            </a:r>
            <a:r>
              <a:rPr lang="en-US" sz="2600" dirty="0" smtClean="0"/>
              <a:t> (1993), 15 O.R. (3d) 129; [1993] O.J. No. 2446 at </a:t>
            </a:r>
            <a:r>
              <a:rPr lang="en-US" sz="2600" dirty="0" err="1" smtClean="0"/>
              <a:t>para</a:t>
            </a:r>
            <a:r>
              <a:rPr lang="en-US" sz="2600" dirty="0" smtClean="0"/>
              <a:t> 17 (C.A.). </a:t>
            </a:r>
          </a:p>
          <a:p>
            <a:pPr>
              <a:buNone/>
            </a:pPr>
            <a:endParaRPr lang="en-US" sz="2600" dirty="0" smtClean="0"/>
          </a:p>
          <a:p>
            <a:r>
              <a:rPr lang="en-US" sz="2600" i="1" dirty="0" err="1" smtClean="0"/>
              <a:t>Beader</a:t>
            </a:r>
            <a:r>
              <a:rPr lang="en-US" sz="2600" i="1" dirty="0" smtClean="0"/>
              <a:t> v. Evans, </a:t>
            </a:r>
            <a:r>
              <a:rPr lang="en-US" sz="2600" dirty="0" smtClean="0"/>
              <a:t>[2012] O.J. No. 5115 at </a:t>
            </a:r>
            <a:r>
              <a:rPr lang="en-US" sz="2600" dirty="0" err="1" smtClean="0"/>
              <a:t>para</a:t>
            </a:r>
            <a:r>
              <a:rPr lang="en-US" sz="2600" dirty="0" smtClean="0"/>
              <a:t>. 172 (S.C.J.).</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24</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dirty="0" smtClean="0">
                <a:effectLst/>
              </a:rPr>
              <a:t/>
            </a:r>
            <a:br>
              <a:rPr lang="en-US" dirty="0" smtClean="0">
                <a:effectLst/>
              </a:rPr>
            </a:br>
            <a:r>
              <a:rPr lang="en-US" b="0" dirty="0" smtClean="0">
                <a:effectLst/>
              </a:rPr>
              <a:t>Chronic Pain in the Context of “Permanent” (</a:t>
            </a:r>
            <a:r>
              <a:rPr lang="en-US" b="0" dirty="0" err="1" smtClean="0">
                <a:effectLst/>
              </a:rPr>
              <a:t>Cnt’d</a:t>
            </a:r>
            <a:r>
              <a:rPr lang="en-US" b="0" dirty="0" smtClean="0">
                <a:effectLst/>
              </a:rPr>
              <a:t>)</a:t>
            </a:r>
            <a:r>
              <a:rPr lang="en-US" dirty="0" smtClean="0">
                <a:effectLst/>
              </a:rPr>
              <a:t/>
            </a:r>
            <a:br>
              <a:rPr lang="en-US" dirty="0" smtClean="0">
                <a:effectLst/>
              </a:rPr>
            </a:br>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467600" cy="4419600"/>
          </a:xfrm>
        </p:spPr>
        <p:txBody>
          <a:bodyPr>
            <a:noAutofit/>
          </a:bodyPr>
          <a:lstStyle/>
          <a:p>
            <a:pPr lvl="0"/>
            <a:r>
              <a:rPr lang="en-US" sz="2400" dirty="0" smtClean="0"/>
              <a:t>A permanent impairment of a physical function that had commenced with the accident (four years prior to trial) was found to be “permanent”.</a:t>
            </a:r>
          </a:p>
          <a:p>
            <a:pPr lvl="0">
              <a:buNone/>
            </a:pPr>
            <a:endParaRPr lang="en-US" sz="1200" dirty="0" smtClean="0"/>
          </a:p>
          <a:p>
            <a:pPr lvl="0"/>
            <a:r>
              <a:rPr lang="en-US" sz="2400" dirty="0" smtClean="0"/>
              <a:t>No suggestion in the evidence that the restriction to the use of the Plaintiff’s legs to walk, to crouch, to get up and sit down would ever improve.</a:t>
            </a:r>
          </a:p>
          <a:p>
            <a:pPr lvl="0">
              <a:buNone/>
            </a:pPr>
            <a:endParaRPr lang="en-US" sz="1200" dirty="0" smtClean="0"/>
          </a:p>
          <a:p>
            <a:r>
              <a:rPr lang="en-US" sz="2400" i="1" dirty="0" smtClean="0"/>
              <a:t>Knudsen et al. </a:t>
            </a:r>
            <a:r>
              <a:rPr lang="en-US" sz="2400" dirty="0" smtClean="0"/>
              <a:t>v</a:t>
            </a:r>
            <a:r>
              <a:rPr lang="en-US" sz="2400" i="1" dirty="0" smtClean="0"/>
              <a:t>. </a:t>
            </a:r>
            <a:r>
              <a:rPr lang="en-US" sz="2400" i="1" dirty="0" err="1" smtClean="0"/>
              <a:t>Tyckyj</a:t>
            </a:r>
            <a:r>
              <a:rPr lang="en-US" sz="2400" dirty="0" smtClean="0"/>
              <a:t> (1995), 21 O.R. (3d) 44 (Gen. Div.) at par 8</a:t>
            </a:r>
            <a:endParaRPr lang="en-US" sz="2400"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25</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dirty="0" smtClean="0">
                <a:effectLst/>
              </a:rPr>
              <a:t/>
            </a:r>
            <a:br>
              <a:rPr lang="en-US" dirty="0" smtClean="0">
                <a:effectLst/>
              </a:rPr>
            </a:br>
            <a:r>
              <a:rPr lang="en-US" b="0" dirty="0" smtClean="0">
                <a:effectLst/>
              </a:rPr>
              <a:t>Chronic Pain in the Context of “Permanent” (</a:t>
            </a:r>
            <a:r>
              <a:rPr lang="en-US" b="0" dirty="0" err="1" smtClean="0">
                <a:effectLst/>
              </a:rPr>
              <a:t>Cnt’d</a:t>
            </a:r>
            <a:r>
              <a:rPr lang="en-US" b="0" dirty="0" smtClean="0">
                <a:effectLst/>
              </a:rPr>
              <a:t>)</a:t>
            </a:r>
            <a:r>
              <a:rPr lang="en-US" dirty="0" smtClean="0">
                <a:effectLst/>
              </a:rPr>
              <a:t/>
            </a:r>
            <a:br>
              <a:rPr lang="en-US" dirty="0" smtClean="0">
                <a:effectLst/>
              </a:rPr>
            </a:br>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dirty="0" smtClean="0"/>
              <a:t>Given the court’s focus on the patient’s subjective complaints, in the context of chronic pain cases, your report should contain a detailed history of the subjective complaints noted and the effects of these complaints on the individual’s daily activities.</a:t>
            </a:r>
            <a:endParaRPr lang="en-US" dirty="0"/>
          </a:p>
        </p:txBody>
      </p:sp>
      <p:sp>
        <p:nvSpPr>
          <p:cNvPr id="3" name="Title 2"/>
          <p:cNvSpPr>
            <a:spLocks noGrp="1"/>
          </p:cNvSpPr>
          <p:nvPr>
            <p:ph type="title"/>
          </p:nvPr>
        </p:nvSpPr>
        <p:spPr>
          <a:xfrm>
            <a:off x="2362200" y="274638"/>
            <a:ext cx="6324600" cy="1554162"/>
          </a:xfrm>
        </p:spPr>
        <p:txBody>
          <a:bodyPr>
            <a:normAutofit fontScale="90000"/>
          </a:bodyPr>
          <a:lstStyle/>
          <a:p>
            <a:r>
              <a:rPr lang="en-US" b="0" dirty="0" smtClean="0">
                <a:effectLst/>
              </a:rPr>
              <a:t/>
            </a:r>
            <a:br>
              <a:rPr lang="en-US" b="0" dirty="0" smtClean="0">
                <a:effectLst/>
              </a:rPr>
            </a:br>
            <a:r>
              <a:rPr lang="en-US" b="0" dirty="0" smtClean="0">
                <a:effectLst/>
              </a:rPr>
              <a:t>IMPORTANT CONSIDERATION:</a:t>
            </a:r>
            <a:br>
              <a:rPr lang="en-US" b="0" dirty="0" smtClean="0">
                <a:effectLst/>
              </a:rPr>
            </a:br>
            <a:endParaRPr lang="en-US"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133600"/>
            <a:ext cx="7772400" cy="2677711"/>
          </a:xfrm>
        </p:spPr>
        <p:txBody>
          <a:bodyPr>
            <a:normAutofit/>
          </a:bodyPr>
          <a:lstStyle/>
          <a:p>
            <a:pPr algn="ctr"/>
            <a:endParaRPr lang="en-US" sz="2800" dirty="0" smtClean="0"/>
          </a:p>
          <a:p>
            <a:pPr algn="ctr"/>
            <a:r>
              <a:rPr lang="en-US" sz="2800" dirty="0" smtClean="0"/>
              <a:t>Part 2: Important: Is the function which is permanently impaired an important one?</a:t>
            </a: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normAutofit/>
          </a:bodyPr>
          <a:lstStyle/>
          <a:p>
            <a:pPr marL="0" indent="0">
              <a:buNone/>
            </a:pPr>
            <a:r>
              <a:rPr lang="en-US" dirty="0" smtClean="0"/>
              <a:t>The determination of whether the impairment in issue was “important” is a subjective analysis.  </a:t>
            </a:r>
          </a:p>
          <a:p>
            <a:endParaRPr lang="en-US" sz="1200" dirty="0" smtClean="0"/>
          </a:p>
          <a:p>
            <a:pPr marL="91440" indent="0">
              <a:buNone/>
            </a:pPr>
            <a:r>
              <a:rPr lang="en-US" dirty="0" smtClean="0"/>
              <a:t>What does this mean?</a:t>
            </a:r>
          </a:p>
          <a:p>
            <a:pPr>
              <a:buNone/>
            </a:pPr>
            <a:endParaRPr lang="en-US" sz="1200" dirty="0" smtClean="0"/>
          </a:p>
          <a:p>
            <a:pPr lvl="0"/>
            <a:r>
              <a:rPr lang="en-US" dirty="0" smtClean="0"/>
              <a:t>Court must consider the importance of the bodily function in issue as it relates to the particular individual who is affected by the impairment.  </a:t>
            </a:r>
          </a:p>
          <a:p>
            <a:endParaRPr lang="en-US" dirty="0"/>
          </a:p>
        </p:txBody>
      </p:sp>
      <p:sp>
        <p:nvSpPr>
          <p:cNvPr id="3" name="Title 2"/>
          <p:cNvSpPr>
            <a:spLocks noGrp="1"/>
          </p:cNvSpPr>
          <p:nvPr>
            <p:ph type="title"/>
          </p:nvPr>
        </p:nvSpPr>
        <p:spPr>
          <a:xfrm>
            <a:off x="2362200" y="274638"/>
            <a:ext cx="6324600" cy="1143000"/>
          </a:xfrm>
        </p:spPr>
        <p:txBody>
          <a:bodyPr>
            <a:noAutofit/>
          </a:bodyPr>
          <a:lstStyle/>
          <a:p>
            <a:endParaRPr lang="en-US" sz="2800"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dirty="0" smtClean="0"/>
              <a:t>Examples: </a:t>
            </a:r>
          </a:p>
          <a:p>
            <a:pPr>
              <a:buNone/>
            </a:pPr>
            <a:endParaRPr lang="en-US" dirty="0" smtClean="0"/>
          </a:p>
          <a:p>
            <a:pPr lvl="0"/>
            <a:r>
              <a:rPr lang="en-US" dirty="0" smtClean="0"/>
              <a:t>Interference with sitting comfortably for extended periods and sleeping with the resulting interference with home management, family life, and social activities have all been found to be “important”.</a:t>
            </a:r>
          </a:p>
          <a:p>
            <a:endParaRPr lang="en-US" dirty="0"/>
          </a:p>
        </p:txBody>
      </p:sp>
      <p:sp>
        <p:nvSpPr>
          <p:cNvPr id="3" name="Title 2"/>
          <p:cNvSpPr>
            <a:spLocks noGrp="1"/>
          </p:cNvSpPr>
          <p:nvPr>
            <p:ph type="title"/>
          </p:nvPr>
        </p:nvSpPr>
        <p:spPr>
          <a:xfrm>
            <a:off x="2362200" y="274638"/>
            <a:ext cx="6324600" cy="1143000"/>
          </a:xfrm>
        </p:spPr>
        <p:txBody>
          <a:bodyPr/>
          <a:lstStyle/>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dirty="0" smtClean="0"/>
              <a:t>Section 4.2(1) of Ontario Regulation 381/03 of the </a:t>
            </a:r>
            <a:r>
              <a:rPr lang="en-US" i="1" dirty="0" smtClean="0"/>
              <a:t>Insurance Act</a:t>
            </a:r>
            <a:r>
              <a:rPr lang="en-US" dirty="0" smtClean="0"/>
              <a:t>, R.S.O. 1990, c.I.8 as amended,  defines:</a:t>
            </a:r>
          </a:p>
          <a:p>
            <a:pPr>
              <a:buNone/>
            </a:pPr>
            <a:endParaRPr lang="en-US" sz="1200" dirty="0" smtClean="0"/>
          </a:p>
          <a:p>
            <a:pPr marL="624078" lvl="0" indent="-514350">
              <a:buFont typeface="+mj-lt"/>
              <a:buAutoNum type="alphaLcParenR"/>
            </a:pPr>
            <a:r>
              <a:rPr lang="en-US" dirty="0" smtClean="0"/>
              <a:t>“serious”</a:t>
            </a:r>
          </a:p>
          <a:p>
            <a:pPr marL="624078" lvl="0" indent="-514350">
              <a:buFont typeface="+mj-lt"/>
              <a:buAutoNum type="alphaLcParenR"/>
            </a:pPr>
            <a:r>
              <a:rPr lang="en-US" dirty="0" smtClean="0"/>
              <a:t>“important”; and</a:t>
            </a:r>
          </a:p>
          <a:p>
            <a:pPr marL="624078" lvl="0" indent="-514350">
              <a:buFont typeface="+mj-lt"/>
              <a:buAutoNum type="alphaLcParenR"/>
            </a:pPr>
            <a:r>
              <a:rPr lang="en-US" dirty="0" smtClean="0"/>
              <a:t>“permanent”.</a:t>
            </a:r>
          </a:p>
          <a:p>
            <a:endParaRPr lang="en-US" dirty="0"/>
          </a:p>
        </p:txBody>
      </p:sp>
      <p:sp>
        <p:nvSpPr>
          <p:cNvPr id="3" name="Title 2"/>
          <p:cNvSpPr>
            <a:spLocks noGrp="1"/>
          </p:cNvSpPr>
          <p:nvPr>
            <p:ph type="title"/>
          </p:nvPr>
        </p:nvSpPr>
        <p:spPr>
          <a:xfrm>
            <a:off x="2362200" y="274638"/>
            <a:ext cx="6324600" cy="1477962"/>
          </a:xfrm>
        </p:spPr>
        <p:txBody>
          <a:bodyPr>
            <a:normAutofit/>
          </a:bodyPr>
          <a:lstStyle/>
          <a:p>
            <a:r>
              <a:rPr lang="en-US" sz="3700" b="0" dirty="0" smtClean="0">
                <a:effectLst/>
              </a:rPr>
              <a:t>How is the Threshold Provision Defined?</a:t>
            </a:r>
            <a:endParaRPr lang="en-US" sz="3700"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normAutofit fontScale="92500" lnSpcReduction="10000"/>
          </a:bodyPr>
          <a:lstStyle/>
          <a:p>
            <a:pPr lvl="0"/>
            <a:r>
              <a:rPr lang="en-US" sz="2900" dirty="0" smtClean="0"/>
              <a:t>Restriction in involvement in church, family activities and childcare has been taken into consideration in determining that the Plaintiff’s impairment was “important”.</a:t>
            </a:r>
          </a:p>
          <a:p>
            <a:pPr>
              <a:buNone/>
            </a:pPr>
            <a:r>
              <a:rPr lang="en-US" dirty="0" smtClean="0"/>
              <a:t>			</a:t>
            </a:r>
          </a:p>
          <a:p>
            <a:r>
              <a:rPr lang="en-US" i="1" dirty="0" smtClean="0"/>
              <a:t>Meyer </a:t>
            </a:r>
            <a:r>
              <a:rPr lang="en-US" dirty="0" smtClean="0"/>
              <a:t>v</a:t>
            </a:r>
            <a:r>
              <a:rPr lang="en-US" i="1" dirty="0" smtClean="0"/>
              <a:t>. Bright</a:t>
            </a:r>
            <a:r>
              <a:rPr lang="en-US" dirty="0" smtClean="0"/>
              <a:t>, </a:t>
            </a:r>
            <a:r>
              <a:rPr lang="en-US" i="1" dirty="0" smtClean="0"/>
              <a:t>supra</a:t>
            </a:r>
            <a:r>
              <a:rPr lang="en-US" dirty="0" smtClean="0"/>
              <a:t>, at 139</a:t>
            </a:r>
          </a:p>
          <a:p>
            <a:endParaRPr lang="en-US" dirty="0" smtClean="0"/>
          </a:p>
          <a:p>
            <a:r>
              <a:rPr lang="en-US" i="1" dirty="0" smtClean="0"/>
              <a:t>Vandenberg </a:t>
            </a:r>
            <a:r>
              <a:rPr lang="en-US" dirty="0" smtClean="0"/>
              <a:t>v.</a:t>
            </a:r>
            <a:r>
              <a:rPr lang="en-US" i="1" dirty="0" smtClean="0"/>
              <a:t> Montgomery</a:t>
            </a:r>
            <a:r>
              <a:rPr lang="en-US" dirty="0" smtClean="0"/>
              <a:t>, </a:t>
            </a:r>
            <a:r>
              <a:rPr lang="en-US" i="1" dirty="0" smtClean="0"/>
              <a:t>supra</a:t>
            </a:r>
            <a:r>
              <a:rPr lang="en-US" dirty="0" smtClean="0"/>
              <a:t>, at </a:t>
            </a:r>
            <a:r>
              <a:rPr lang="en-US" dirty="0" err="1" smtClean="0"/>
              <a:t>paras</a:t>
            </a:r>
            <a:r>
              <a:rPr lang="en-US" dirty="0" smtClean="0"/>
              <a:t>. 38 to 40</a:t>
            </a:r>
          </a:p>
          <a:p>
            <a:endParaRPr lang="en-US" dirty="0" smtClean="0"/>
          </a:p>
          <a:p>
            <a:endParaRPr lang="en-US" dirty="0"/>
          </a:p>
        </p:txBody>
      </p:sp>
      <p:sp>
        <p:nvSpPr>
          <p:cNvPr id="3" name="Title 2"/>
          <p:cNvSpPr>
            <a:spLocks noGrp="1"/>
          </p:cNvSpPr>
          <p:nvPr>
            <p:ph type="title"/>
          </p:nvPr>
        </p:nvSpPr>
        <p:spPr>
          <a:xfrm>
            <a:off x="2362200" y="274638"/>
            <a:ext cx="6324600" cy="1143000"/>
          </a:xfrm>
        </p:spPr>
        <p:txBody>
          <a:bodyPr/>
          <a:lstStyle/>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133600"/>
            <a:ext cx="7772400" cy="2677711"/>
          </a:xfrm>
        </p:spPr>
        <p:txBody>
          <a:bodyPr>
            <a:normAutofit/>
          </a:bodyPr>
          <a:lstStyle/>
          <a:p>
            <a:pPr algn="ctr"/>
            <a:endParaRPr lang="en-US" sz="2800" dirty="0" smtClean="0"/>
          </a:p>
          <a:p>
            <a:pPr algn="ctr"/>
            <a:r>
              <a:rPr lang="en-US" sz="2800" dirty="0" smtClean="0"/>
              <a:t>Part 3: Serious: Is the impairment of the important function serious?</a:t>
            </a: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162800" cy="4419600"/>
          </a:xfrm>
        </p:spPr>
        <p:txBody>
          <a:bodyPr>
            <a:normAutofit/>
          </a:bodyPr>
          <a:lstStyle/>
          <a:p>
            <a:pPr lvl="0"/>
            <a:r>
              <a:rPr lang="en-US" dirty="0"/>
              <a:t>G</a:t>
            </a:r>
            <a:r>
              <a:rPr lang="en-US" dirty="0" smtClean="0"/>
              <a:t>enerally speaking, </a:t>
            </a:r>
            <a:r>
              <a:rPr lang="en-US" b="1" dirty="0" smtClean="0"/>
              <a:t>a serious impairment is one which causes substantial interference with the ability of the injured person to perform his or her usual daily activities or to continue his or her regular employment</a:t>
            </a:r>
            <a:r>
              <a:rPr lang="en-US" dirty="0" smtClean="0"/>
              <a:t>. </a:t>
            </a:r>
          </a:p>
          <a:p>
            <a:pPr>
              <a:buNone/>
            </a:pPr>
            <a:endParaRPr lang="en-US" dirty="0" smtClean="0"/>
          </a:p>
          <a:p>
            <a:r>
              <a:rPr lang="en-US" i="1" dirty="0" smtClean="0"/>
              <a:t>Meyer </a:t>
            </a:r>
            <a:r>
              <a:rPr lang="en-US" dirty="0" smtClean="0"/>
              <a:t>v.</a:t>
            </a:r>
            <a:r>
              <a:rPr lang="en-US" i="1" dirty="0" smtClean="0"/>
              <a:t> Bright</a:t>
            </a:r>
            <a:r>
              <a:rPr lang="en-US" dirty="0" smtClean="0"/>
              <a:t>, </a:t>
            </a:r>
            <a:r>
              <a:rPr lang="en-US" i="1" dirty="0" smtClean="0"/>
              <a:t>supra</a:t>
            </a:r>
            <a:r>
              <a:rPr lang="en-US" dirty="0" smtClean="0"/>
              <a:t>, at 142.</a:t>
            </a:r>
          </a:p>
          <a:p>
            <a:endParaRPr lang="en-US" dirty="0"/>
          </a:p>
        </p:txBody>
      </p:sp>
      <p:sp>
        <p:nvSpPr>
          <p:cNvPr id="3" name="Title 2"/>
          <p:cNvSpPr>
            <a:spLocks noGrp="1"/>
          </p:cNvSpPr>
          <p:nvPr>
            <p:ph type="title"/>
          </p:nvPr>
        </p:nvSpPr>
        <p:spPr>
          <a:xfrm>
            <a:off x="2362200" y="274638"/>
            <a:ext cx="6324600" cy="1143000"/>
          </a:xfrm>
        </p:spPr>
        <p:txBody>
          <a:bodyPr/>
          <a:lstStyle/>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162800" cy="4495800"/>
          </a:xfrm>
        </p:spPr>
        <p:txBody>
          <a:bodyPr>
            <a:normAutofit/>
          </a:bodyPr>
          <a:lstStyle/>
          <a:p>
            <a:pPr lvl="0"/>
            <a:r>
              <a:rPr lang="en-US" dirty="0" smtClean="0"/>
              <a:t>A person who can carry on daily activities, but is subject to permanent symptoms such as sleep disorder, severe neck pain, headaches, dizziness and nausea which have a significant effect on that person’s enjoyment of life still must be considered to be a serious impairment.  </a:t>
            </a:r>
          </a:p>
          <a:p>
            <a:endParaRPr lang="en-US" dirty="0"/>
          </a:p>
        </p:txBody>
      </p:sp>
      <p:sp>
        <p:nvSpPr>
          <p:cNvPr id="3"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a:t>
            </a:r>
            <a:endParaRPr lang="en-US"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343400"/>
          </a:xfrm>
        </p:spPr>
        <p:txBody>
          <a:bodyPr>
            <a:noAutofit/>
          </a:bodyPr>
          <a:lstStyle/>
          <a:p>
            <a:pPr lvl="0">
              <a:buNone/>
            </a:pPr>
            <a:endParaRPr lang="en-US" sz="1200" dirty="0" smtClean="0"/>
          </a:p>
          <a:p>
            <a:pPr lvl="0"/>
            <a:r>
              <a:rPr lang="en-US" sz="2600" dirty="0" smtClean="0"/>
              <a:t>The requirement that the impairment be ‘serious’ may be satisfied even although plaintiffs, through determination, resume the activities of employment and the responsibilities of household but continue to experience pain.  Perseverance is OK.</a:t>
            </a:r>
          </a:p>
          <a:p>
            <a:endParaRPr lang="en-US" sz="2600"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34</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 (</a:t>
            </a:r>
            <a:r>
              <a:rPr lang="en-US" b="0" dirty="0" err="1" smtClean="0">
                <a:effectLst/>
              </a:rPr>
              <a:t>Cnt’d</a:t>
            </a:r>
            <a:r>
              <a:rPr lang="en-US" b="0" dirty="0" smtClean="0">
                <a:effectLst/>
              </a:rPr>
              <a:t>)</a:t>
            </a: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315200" cy="4026091"/>
          </a:xfrm>
        </p:spPr>
        <p:txBody>
          <a:bodyPr/>
          <a:lstStyle/>
          <a:p>
            <a:pPr lvl="0"/>
            <a:r>
              <a:rPr lang="en-US" dirty="0" smtClean="0"/>
              <a:t>In addition, whether the continuing pain seriously affects their enjoyment of life, their ability to socialize with others, have intimate relations, enjoy their children, and engage in recreational pursuits, must also be considered . </a:t>
            </a: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35</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a:t>
            </a: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495800"/>
          </a:xfrm>
        </p:spPr>
        <p:txBody>
          <a:bodyPr>
            <a:noAutofit/>
          </a:bodyPr>
          <a:lstStyle/>
          <a:p>
            <a:pPr lvl="0">
              <a:buNone/>
            </a:pPr>
            <a:endParaRPr lang="en-US" sz="1200" dirty="0" smtClean="0"/>
          </a:p>
          <a:p>
            <a:pPr lvl="0"/>
            <a:r>
              <a:rPr lang="en-US" sz="2600" dirty="0" smtClean="0"/>
              <a:t>If the injuries have further marginalized the plaintiff’s existence and have had a serious physical and psychological impact on the future enjoyment of his or her life, then the impairment is serious.  </a:t>
            </a:r>
          </a:p>
          <a:p>
            <a:endParaRPr lang="en-US" sz="2600"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36</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a:t>
            </a: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lvl="0"/>
            <a:r>
              <a:rPr lang="en-US" dirty="0" smtClean="0"/>
              <a:t>For some plaintiffs, it may be possible for them to do all of the things that they did before the injury on an occasional basis.  However, if the activity cannot be done constantly and consistently and there is substantial interference with work and leisure functions, the impairment may be considered “serious”.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37</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a:t>
            </a: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lvl="0"/>
            <a:r>
              <a:rPr lang="en-US" dirty="0" smtClean="0"/>
              <a:t>A person who is able to undertake many activities, but cannot enjoy consistent completion and enjoyment of normal activities of daily living has been found to suffer serious impairment.  </a:t>
            </a:r>
          </a:p>
          <a:p>
            <a:pPr lvl="0">
              <a:buNone/>
            </a:pPr>
            <a:endParaRPr lang="en-US" sz="1200" dirty="0" smtClean="0"/>
          </a:p>
          <a:p>
            <a:r>
              <a:rPr lang="en-US" sz="2400" i="1" dirty="0" smtClean="0"/>
              <a:t>May </a:t>
            </a:r>
            <a:r>
              <a:rPr lang="en-US" sz="2400" dirty="0" smtClean="0"/>
              <a:t>v</a:t>
            </a:r>
            <a:r>
              <a:rPr lang="en-US" sz="2400" i="1" dirty="0" smtClean="0"/>
              <a:t>. </a:t>
            </a:r>
            <a:r>
              <a:rPr lang="en-US" sz="2400" i="1" dirty="0" err="1" smtClean="0"/>
              <a:t>Casola</a:t>
            </a:r>
            <a:r>
              <a:rPr lang="en-US" sz="2400" dirty="0" smtClean="0"/>
              <a:t>, 1998 </a:t>
            </a:r>
            <a:r>
              <a:rPr lang="en-US" sz="2400" dirty="0" err="1" smtClean="0"/>
              <a:t>CarswellOnt</a:t>
            </a:r>
            <a:r>
              <a:rPr lang="en-US" sz="2400" dirty="0" smtClean="0"/>
              <a:t> 2420 (ON C.A.) at </a:t>
            </a:r>
            <a:r>
              <a:rPr lang="en-US" sz="2400" dirty="0" err="1" smtClean="0"/>
              <a:t>para</a:t>
            </a:r>
            <a:r>
              <a:rPr lang="en-US" sz="2400" dirty="0" smtClean="0"/>
              <a:t>. 1.</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38</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a:t>
            </a: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495800"/>
          </a:xfrm>
        </p:spPr>
        <p:txBody>
          <a:bodyPr>
            <a:normAutofit fontScale="47500" lnSpcReduction="20000"/>
          </a:bodyPr>
          <a:lstStyle/>
          <a:p>
            <a:r>
              <a:rPr lang="en-US" sz="4400" i="1" dirty="0" smtClean="0"/>
              <a:t>Knudsen </a:t>
            </a:r>
            <a:r>
              <a:rPr lang="en-US" sz="4400" dirty="0" smtClean="0"/>
              <a:t>v</a:t>
            </a:r>
            <a:r>
              <a:rPr lang="en-US" sz="4400" i="1" dirty="0" smtClean="0"/>
              <a:t>. </a:t>
            </a:r>
            <a:r>
              <a:rPr lang="en-US" sz="4400" i="1" dirty="0" err="1" smtClean="0"/>
              <a:t>Tyckyj</a:t>
            </a:r>
            <a:r>
              <a:rPr lang="en-US" sz="4400" dirty="0" smtClean="0"/>
              <a:t>, </a:t>
            </a:r>
            <a:r>
              <a:rPr lang="en-US" sz="4400" i="1" dirty="0" smtClean="0"/>
              <a:t>supra</a:t>
            </a:r>
            <a:r>
              <a:rPr lang="en-US" sz="4400" dirty="0" smtClean="0"/>
              <a:t>, at 58.</a:t>
            </a:r>
          </a:p>
          <a:p>
            <a:pPr>
              <a:buNone/>
            </a:pPr>
            <a:r>
              <a:rPr lang="en-US" sz="4400" dirty="0" smtClean="0"/>
              <a:t>	</a:t>
            </a:r>
          </a:p>
          <a:p>
            <a:r>
              <a:rPr lang="en-US" sz="4400" i="1" dirty="0" err="1" smtClean="0"/>
              <a:t>Brak</a:t>
            </a:r>
            <a:r>
              <a:rPr lang="en-US" sz="4400" i="1" dirty="0" smtClean="0"/>
              <a:t> v. Walsh </a:t>
            </a:r>
            <a:r>
              <a:rPr lang="en-US" sz="4400" dirty="0" smtClean="0"/>
              <a:t>[2008] O.J. No. 1173, at </a:t>
            </a:r>
            <a:r>
              <a:rPr lang="en-US" sz="4400" dirty="0" err="1" smtClean="0"/>
              <a:t>para</a:t>
            </a:r>
            <a:r>
              <a:rPr lang="en-US" sz="4400" dirty="0" smtClean="0"/>
              <a:t> 7</a:t>
            </a:r>
          </a:p>
          <a:p>
            <a:pPr>
              <a:buNone/>
            </a:pPr>
            <a:endParaRPr lang="en-US" sz="2500" dirty="0" smtClean="0"/>
          </a:p>
          <a:p>
            <a:r>
              <a:rPr lang="en-US" sz="4400" i="1" dirty="0" err="1" smtClean="0"/>
              <a:t>Sasso</a:t>
            </a:r>
            <a:r>
              <a:rPr lang="en-US" sz="4400" i="1" dirty="0" smtClean="0"/>
              <a:t> v. Copeland,</a:t>
            </a:r>
            <a:r>
              <a:rPr lang="en-US" sz="4400" dirty="0" smtClean="0"/>
              <a:t> [2005] O.J. No. 5226 at </a:t>
            </a:r>
            <a:r>
              <a:rPr lang="en-US" sz="4400" dirty="0" err="1" smtClean="0"/>
              <a:t>para</a:t>
            </a:r>
            <a:r>
              <a:rPr lang="en-US" sz="4400" dirty="0" smtClean="0"/>
              <a:t>. 19 (S.C.J.). </a:t>
            </a:r>
          </a:p>
          <a:p>
            <a:pPr>
              <a:buNone/>
            </a:pPr>
            <a:endParaRPr lang="en-US" sz="2500" dirty="0" smtClean="0"/>
          </a:p>
          <a:p>
            <a:r>
              <a:rPr lang="en-US" sz="4400" i="1" dirty="0" smtClean="0"/>
              <a:t>Rizzo v. Johnson</a:t>
            </a:r>
            <a:r>
              <a:rPr lang="en-US" sz="4400" dirty="0" smtClean="0"/>
              <a:t> (2006), 82 O.R. (3d) 633 at </a:t>
            </a:r>
            <a:r>
              <a:rPr lang="en-US" sz="4400" dirty="0" err="1" smtClean="0"/>
              <a:t>para</a:t>
            </a:r>
            <a:r>
              <a:rPr lang="en-US" sz="4400" dirty="0" smtClean="0"/>
              <a:t>. 28 (S.C.J.). 	</a:t>
            </a:r>
          </a:p>
          <a:p>
            <a:pPr>
              <a:buNone/>
            </a:pPr>
            <a:r>
              <a:rPr lang="en-US" sz="4400" dirty="0" smtClean="0"/>
              <a:t>	</a:t>
            </a:r>
          </a:p>
          <a:p>
            <a:r>
              <a:rPr lang="en-US" sz="4400" i="1" dirty="0" smtClean="0"/>
              <a:t>Briggs </a:t>
            </a:r>
            <a:r>
              <a:rPr lang="en-US" sz="4400" dirty="0" smtClean="0"/>
              <a:t>v. </a:t>
            </a:r>
            <a:r>
              <a:rPr lang="en-US" sz="4400" i="1" dirty="0" err="1" smtClean="0"/>
              <a:t>Maybee</a:t>
            </a:r>
            <a:r>
              <a:rPr lang="en-US" sz="4400" dirty="0" smtClean="0"/>
              <a:t>, [2001] O.J. No. 941 (Gen. Div.) (QL).</a:t>
            </a:r>
          </a:p>
          <a:p>
            <a:pPr>
              <a:buNone/>
            </a:pPr>
            <a:endParaRPr lang="en-US" sz="2500" dirty="0" smtClean="0"/>
          </a:p>
          <a:p>
            <a:r>
              <a:rPr lang="en-US" sz="4400" i="1" dirty="0" err="1" smtClean="0"/>
              <a:t>Delange</a:t>
            </a:r>
            <a:r>
              <a:rPr lang="en-US" sz="4400" i="1" dirty="0" smtClean="0"/>
              <a:t> </a:t>
            </a:r>
            <a:r>
              <a:rPr lang="en-US" sz="4400" dirty="0" smtClean="0"/>
              <a:t>v.</a:t>
            </a:r>
            <a:r>
              <a:rPr lang="en-US" sz="4400" i="1" dirty="0" smtClean="0"/>
              <a:t> Parkinson Estate</a:t>
            </a:r>
            <a:r>
              <a:rPr lang="en-US" sz="4400" dirty="0" smtClean="0"/>
              <a:t>, [1997] O.J. No. 3365 (Ont. Gen. Div.) at 8.;  </a:t>
            </a:r>
            <a:r>
              <a:rPr lang="en-US" sz="4400" i="1" dirty="0" err="1" smtClean="0"/>
              <a:t>Mader</a:t>
            </a:r>
            <a:r>
              <a:rPr lang="en-US" sz="4400" i="1" dirty="0" smtClean="0"/>
              <a:t> v. Hunter, </a:t>
            </a:r>
            <a:r>
              <a:rPr lang="en-US" sz="4400" dirty="0" smtClean="0"/>
              <a:t>[2012] O.J. No. 1169 at </a:t>
            </a:r>
            <a:r>
              <a:rPr lang="en-US" sz="4400" dirty="0" err="1" smtClean="0"/>
              <a:t>para</a:t>
            </a:r>
            <a:r>
              <a:rPr lang="en-US" sz="4400" dirty="0" smtClean="0"/>
              <a:t>. 46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39</a:t>
            </a:fld>
            <a:endParaRPr lang="en-US"/>
          </a:p>
        </p:txBody>
      </p:sp>
      <p:sp>
        <p:nvSpPr>
          <p:cNvPr id="6" name="Title 2"/>
          <p:cNvSpPr>
            <a:spLocks noGrp="1"/>
          </p:cNvSpPr>
          <p:nvPr>
            <p:ph type="title"/>
          </p:nvPr>
        </p:nvSpPr>
        <p:spPr>
          <a:xfrm>
            <a:off x="2362200" y="274638"/>
            <a:ext cx="6324600" cy="1554162"/>
          </a:xfrm>
        </p:spPr>
        <p:txBody>
          <a:bodyPr>
            <a:normAutofit fontScale="90000"/>
          </a:bodyPr>
          <a:lstStyle/>
          <a:p>
            <a:r>
              <a:rPr lang="en-US" b="0" dirty="0" smtClean="0">
                <a:effectLst/>
              </a:rPr>
              <a:t>The Court’s Interpretation of “Serious”:</a:t>
            </a:r>
            <a:endParaRPr lang="en-US"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additive="base">
                                        <p:cTn id="22"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 calcmode="lin" valueType="num">
                                      <p:cBhvr additive="base">
                                        <p:cTn id="32"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additive="base">
                                        <p:cTn id="42"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648200"/>
          </a:xfrm>
        </p:spPr>
        <p:txBody>
          <a:bodyPr>
            <a:normAutofit/>
          </a:bodyPr>
          <a:lstStyle/>
          <a:p>
            <a:pPr marL="624078" lvl="0" indent="-514350">
              <a:buAutoNum type="arabicPeriod"/>
            </a:pPr>
            <a:r>
              <a:rPr lang="en-US" sz="2800" dirty="0" smtClean="0"/>
              <a:t>The impairment must:</a:t>
            </a:r>
          </a:p>
          <a:p>
            <a:pPr marL="624078" lvl="0" indent="-514350">
              <a:buNone/>
            </a:pPr>
            <a:endParaRPr lang="en-US" sz="200" dirty="0" smtClean="0"/>
          </a:p>
          <a:p>
            <a:pPr marL="914400" indent="-571500">
              <a:buFont typeface="+mj-lt"/>
              <a:buAutoNum type="romanLcPeriod"/>
            </a:pPr>
            <a:r>
              <a:rPr lang="en-US" sz="2800" dirty="0" smtClean="0"/>
              <a:t>Substantially interfere with the person’s ability to continue his or her regular or usual employment, despite reasonable efforts to accommodate the person’s impairment and the person’s reasonable efforts to use the accommodation to allow the person to continue employment.</a:t>
            </a:r>
          </a:p>
          <a:p>
            <a:endParaRPr lang="en-US" dirty="0" smtClean="0"/>
          </a:p>
          <a:p>
            <a:endParaRPr lang="en-US" dirty="0"/>
          </a:p>
        </p:txBody>
      </p:sp>
      <p:sp>
        <p:nvSpPr>
          <p:cNvPr id="3" name="Title 2"/>
          <p:cNvSpPr>
            <a:spLocks noGrp="1"/>
          </p:cNvSpPr>
          <p:nvPr>
            <p:ph type="title"/>
          </p:nvPr>
        </p:nvSpPr>
        <p:spPr>
          <a:xfrm>
            <a:off x="2362200" y="274638"/>
            <a:ext cx="6324600" cy="1554162"/>
          </a:xfrm>
        </p:spPr>
        <p:txBody>
          <a:bodyPr>
            <a:normAutofit fontScale="90000"/>
          </a:bodyPr>
          <a:lstStyle/>
          <a:p>
            <a:r>
              <a:rPr lang="en-US" b="0" dirty="0" smtClean="0">
                <a:effectLst/>
              </a:rPr>
              <a:t/>
            </a:r>
            <a:br>
              <a:rPr lang="en-US" b="0" dirty="0" smtClean="0">
                <a:effectLst/>
              </a:rPr>
            </a:br>
            <a:r>
              <a:rPr lang="en-US" b="0" dirty="0" smtClean="0">
                <a:effectLst/>
              </a:rPr>
              <a:t>For the impairment to be “serious”:</a:t>
            </a:r>
            <a:br>
              <a:rPr lang="en-US" b="0" dirty="0" smtClean="0">
                <a:effectLst/>
              </a:rPr>
            </a:br>
            <a:endParaRPr lang="en-US"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343400"/>
          </a:xfrm>
        </p:spPr>
        <p:txBody>
          <a:bodyPr>
            <a:normAutofit lnSpcReduction="10000"/>
          </a:bodyPr>
          <a:lstStyle/>
          <a:p>
            <a:pPr lvl="0"/>
            <a:r>
              <a:rPr lang="en-US" dirty="0" smtClean="0"/>
              <a:t>Given the courts focus on a review of the activities of the Plaintiff’s daily living prior to the motor vehicle incident, and a determination of which of those activities are impaired and to what extent since the motor vehicle incident, it is important that your report contain a review of the pre v. post accident activities in the context of substantial interference</a:t>
            </a:r>
          </a:p>
          <a:p>
            <a:pPr>
              <a:buNone/>
            </a:pPr>
            <a:r>
              <a:rPr lang="en-US" dirty="0" smtClean="0"/>
              <a:t>	</a:t>
            </a:r>
          </a:p>
          <a:p>
            <a:endParaRPr lang="en-US" dirty="0"/>
          </a:p>
        </p:txBody>
      </p:sp>
      <p:sp>
        <p:nvSpPr>
          <p:cNvPr id="3" name="Title 2"/>
          <p:cNvSpPr>
            <a:spLocks noGrp="1"/>
          </p:cNvSpPr>
          <p:nvPr>
            <p:ph type="title"/>
          </p:nvPr>
        </p:nvSpPr>
        <p:spPr>
          <a:xfrm>
            <a:off x="2362200" y="274638"/>
            <a:ext cx="6324600" cy="1554162"/>
          </a:xfrm>
        </p:spPr>
        <p:txBody>
          <a:bodyPr>
            <a:normAutofit/>
          </a:bodyPr>
          <a:lstStyle/>
          <a:p>
            <a:r>
              <a:rPr lang="en-US" sz="3700" b="0" dirty="0" smtClean="0">
                <a:effectLst/>
              </a:rPr>
              <a:t>IMPORTANT CONSIDERATIONS:</a:t>
            </a:r>
            <a:endParaRPr lang="en-US" sz="3700"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r>
              <a:rPr lang="en-US" dirty="0" smtClean="0"/>
              <a:t>The Courts have found that an injury which interferes with or restricts some of the following activities, or prevents the injured person from performing some of the following activities (besides employment), constitutes a “serious injury”:</a:t>
            </a:r>
          </a:p>
          <a:p>
            <a:endParaRPr lang="en-US" dirty="0"/>
          </a:p>
        </p:txBody>
      </p:sp>
      <p:sp>
        <p:nvSpPr>
          <p:cNvPr id="3" name="Title 2"/>
          <p:cNvSpPr>
            <a:spLocks noGrp="1"/>
          </p:cNvSpPr>
          <p:nvPr>
            <p:ph type="title"/>
          </p:nvPr>
        </p:nvSpPr>
        <p:spPr>
          <a:xfrm>
            <a:off x="2362200" y="274638"/>
            <a:ext cx="6324600" cy="1554162"/>
          </a:xfrm>
        </p:spPr>
        <p:txBody>
          <a:bodyPr>
            <a:noAutofit/>
          </a:bodyPr>
          <a:lstStyle/>
          <a:p>
            <a:r>
              <a:rPr lang="en-US" sz="2800" dirty="0" smtClean="0">
                <a:effectLst/>
              </a:rPr>
              <a:t/>
            </a:r>
            <a:br>
              <a:rPr lang="en-US" sz="2800" dirty="0" smtClean="0">
                <a:effectLst/>
              </a:rPr>
            </a:br>
            <a:r>
              <a:rPr lang="en-US" sz="2800" dirty="0" smtClean="0">
                <a:effectLst/>
              </a:rPr>
              <a:t/>
            </a:r>
            <a:br>
              <a:rPr lang="en-US" sz="2800" dirty="0" smtClean="0">
                <a:effectLst/>
              </a:rPr>
            </a:br>
            <a:r>
              <a:rPr lang="en-US" sz="2800" dirty="0" smtClean="0">
                <a:effectLst/>
              </a:rPr>
              <a:t>Examples of Serious Injury in the Context of Non-Employment Activities:</a:t>
            </a:r>
            <a:br>
              <a:rPr lang="en-US" sz="2800" dirty="0" smtClean="0">
                <a:effectLst/>
              </a:rPr>
            </a:br>
            <a:r>
              <a:rPr lang="en-US" sz="2800" dirty="0" smtClean="0">
                <a:effectLst/>
              </a:rPr>
              <a:t> </a:t>
            </a:r>
            <a:br>
              <a:rPr lang="en-US" sz="2800" dirty="0" smtClean="0">
                <a:effectLst/>
              </a:rPr>
            </a:br>
            <a:endParaRPr lang="en-US" sz="280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normAutofit lnSpcReduction="10000"/>
          </a:bodyPr>
          <a:lstStyle/>
          <a:p>
            <a:pPr marL="624078" lvl="7" indent="-514350">
              <a:spcBef>
                <a:spcPts val="400"/>
              </a:spcBef>
              <a:buClr>
                <a:schemeClr val="accent1"/>
              </a:buClr>
              <a:buSzPct val="68000"/>
              <a:buFont typeface="+mj-lt"/>
              <a:buAutoNum type="alphaLcParenR"/>
            </a:pPr>
            <a:r>
              <a:rPr lang="en-US" sz="2800" dirty="0" smtClean="0"/>
              <a:t>Weight training, snowmobiling, bicycling and other outdoor activities;</a:t>
            </a:r>
          </a:p>
          <a:p>
            <a:pPr marL="594360" lvl="8" indent="-256032">
              <a:spcBef>
                <a:spcPts val="400"/>
              </a:spcBef>
              <a:buClr>
                <a:schemeClr val="accent1"/>
              </a:buClr>
              <a:buSzPct val="68000"/>
              <a:buFont typeface="Courier New" pitchFamily="49" charset="0"/>
              <a:buChar char="o"/>
            </a:pPr>
            <a:r>
              <a:rPr lang="en-US" sz="2400" i="1" dirty="0" err="1" smtClean="0"/>
              <a:t>Ivens</a:t>
            </a:r>
            <a:r>
              <a:rPr lang="en-US" sz="2400" i="1" dirty="0" smtClean="0"/>
              <a:t> v. </a:t>
            </a:r>
            <a:r>
              <a:rPr lang="en-US" sz="2400" i="1" dirty="0" err="1" smtClean="0"/>
              <a:t>Lesperance</a:t>
            </a:r>
            <a:r>
              <a:rPr lang="en-US" sz="2400" i="1" dirty="0" smtClean="0"/>
              <a:t>, </a:t>
            </a:r>
            <a:r>
              <a:rPr lang="en-US" sz="2400" dirty="0" smtClean="0"/>
              <a:t>[2012] O.J. No. 3363 at </a:t>
            </a:r>
            <a:r>
              <a:rPr lang="en-US" sz="2400" dirty="0" err="1" smtClean="0"/>
              <a:t>paras</a:t>
            </a:r>
            <a:r>
              <a:rPr lang="en-US" sz="2400" dirty="0" smtClean="0"/>
              <a:t>. 45-46 (S.C.J.). </a:t>
            </a:r>
          </a:p>
          <a:p>
            <a:pPr marL="594360" lvl="8" indent="-256032">
              <a:spcBef>
                <a:spcPts val="400"/>
              </a:spcBef>
              <a:buClr>
                <a:schemeClr val="accent1"/>
              </a:buClr>
              <a:buSzPct val="68000"/>
              <a:buNone/>
            </a:pPr>
            <a:endParaRPr lang="en-US" sz="1200" dirty="0" smtClean="0"/>
          </a:p>
          <a:p>
            <a:pPr marL="624078" indent="-514350">
              <a:buFont typeface="+mj-lt"/>
              <a:buAutoNum type="alphaLcParenR" startAt="2"/>
            </a:pPr>
            <a:r>
              <a:rPr lang="en-US" sz="2800" dirty="0" smtClean="0"/>
              <a:t>Baby-sitting, playing bridge, and gardening; </a:t>
            </a:r>
          </a:p>
          <a:p>
            <a:pPr lvl="1"/>
            <a:r>
              <a:rPr lang="en-US" sz="2400" i="1" dirty="0" smtClean="0"/>
              <a:t>Snider v. Salerno, </a:t>
            </a:r>
            <a:r>
              <a:rPr lang="en-US" sz="2400" dirty="0" smtClean="0"/>
              <a:t>[2001] O.J. No. 5752 (S.C.J.). </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42</a:t>
            </a:fld>
            <a:endParaRPr lang="en-US"/>
          </a:p>
        </p:txBody>
      </p:sp>
      <p:sp>
        <p:nvSpPr>
          <p:cNvPr id="8" name="Title 2"/>
          <p:cNvSpPr>
            <a:spLocks noGrp="1"/>
          </p:cNvSpPr>
          <p:nvPr>
            <p:ph type="title"/>
          </p:nvPr>
        </p:nvSpPr>
        <p:spPr>
          <a:xfrm>
            <a:off x="2362200" y="274638"/>
            <a:ext cx="6324600" cy="1554162"/>
          </a:xfrm>
        </p:spPr>
        <p:txBody>
          <a:bodyPr>
            <a:noAutofit/>
          </a:bodyPr>
          <a:lstStyle/>
          <a:p>
            <a:r>
              <a:rPr lang="en-US" sz="3600" dirty="0" smtClean="0">
                <a:effectLst/>
              </a:rPr>
              <a:t>Examples (</a:t>
            </a:r>
            <a:r>
              <a:rPr lang="en-US" sz="3600" dirty="0" err="1" smtClean="0">
                <a:effectLst/>
              </a:rPr>
              <a:t>cnt’d</a:t>
            </a:r>
            <a:r>
              <a:rPr lang="en-US" sz="3600" dirty="0" smtClean="0">
                <a:effectLst/>
              </a:rPr>
              <a:t>) </a:t>
            </a:r>
            <a:r>
              <a:rPr lang="en-US" sz="2800" dirty="0" smtClean="0">
                <a:effectLst/>
              </a:rPr>
              <a:t/>
            </a:r>
            <a:br>
              <a:rPr lang="en-US" sz="2800" dirty="0" smtClean="0">
                <a:effectLst/>
              </a:rPr>
            </a:br>
            <a:r>
              <a:rPr lang="en-US" sz="2800" dirty="0" smtClean="0">
                <a:effectLst/>
              </a:rPr>
              <a:t> </a:t>
            </a:r>
            <a:br>
              <a:rPr lang="en-US" sz="2800" dirty="0" smtClean="0">
                <a:effectLst/>
              </a:rPr>
            </a:br>
            <a:endParaRPr lang="en-US" sz="2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marL="624078" lvl="7" indent="-514350">
              <a:spcBef>
                <a:spcPts val="400"/>
              </a:spcBef>
              <a:buClr>
                <a:schemeClr val="accent1"/>
              </a:buClr>
              <a:buSzPct val="68000"/>
              <a:buFont typeface="+mj-lt"/>
              <a:buAutoNum type="alphaLcParenR" startAt="3"/>
            </a:pPr>
            <a:r>
              <a:rPr lang="en-US" sz="2800" dirty="0" smtClean="0"/>
              <a:t>Gardening, vacuuming, housecleaning and interference with the ability to seek employment;</a:t>
            </a:r>
          </a:p>
          <a:p>
            <a:pPr marL="594360" lvl="8" indent="-256032">
              <a:spcBef>
                <a:spcPts val="400"/>
              </a:spcBef>
              <a:buClr>
                <a:schemeClr val="accent1"/>
              </a:buClr>
              <a:buSzPct val="68000"/>
              <a:buFont typeface="Courier New" pitchFamily="49" charset="0"/>
              <a:buChar char="o"/>
            </a:pPr>
            <a:r>
              <a:rPr lang="en-US" sz="2400" i="1" dirty="0" smtClean="0"/>
              <a:t>Morrison v. </a:t>
            </a:r>
            <a:r>
              <a:rPr lang="en-US" sz="2400" i="1" dirty="0" err="1" smtClean="0"/>
              <a:t>Gravina</a:t>
            </a:r>
            <a:r>
              <a:rPr lang="en-US" sz="2400" dirty="0" smtClean="0"/>
              <a:t>, [2001] O.J. No. 2060 at </a:t>
            </a:r>
            <a:r>
              <a:rPr lang="en-US" sz="2400" dirty="0" err="1" smtClean="0"/>
              <a:t>para</a:t>
            </a:r>
            <a:r>
              <a:rPr lang="en-US" sz="2400" dirty="0" smtClean="0"/>
              <a:t>. 18 (S.C.J.). </a:t>
            </a:r>
          </a:p>
          <a:p>
            <a:endParaRPr lang="en-US" sz="2000"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43</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600" dirty="0" smtClean="0">
                <a:effectLst/>
              </a:rPr>
              <a:t>Examples (</a:t>
            </a:r>
            <a:r>
              <a:rPr lang="en-US" sz="3600" dirty="0" err="1" smtClean="0">
                <a:effectLst/>
              </a:rPr>
              <a:t>cnt’d</a:t>
            </a:r>
            <a:r>
              <a:rPr lang="en-US" sz="3600" dirty="0" smtClean="0">
                <a:effectLst/>
              </a:rPr>
              <a:t>) </a:t>
            </a:r>
            <a:r>
              <a:rPr lang="en-US" sz="2800" dirty="0" smtClean="0">
                <a:effectLst/>
              </a:rPr>
              <a:t/>
            </a:r>
            <a:br>
              <a:rPr lang="en-US" sz="2800" dirty="0" smtClean="0">
                <a:effectLst/>
              </a:rPr>
            </a:br>
            <a:r>
              <a:rPr lang="en-US" sz="2800" dirty="0" smtClean="0">
                <a:effectLst/>
              </a:rPr>
              <a:t> </a:t>
            </a:r>
            <a:br>
              <a:rPr lang="en-US" sz="2800" dirty="0" smtClean="0">
                <a:effectLst/>
              </a:rPr>
            </a:br>
            <a:endParaRPr lang="en-US" sz="2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343400"/>
          </a:xfrm>
        </p:spPr>
        <p:txBody>
          <a:bodyPr/>
          <a:lstStyle/>
          <a:p>
            <a:pPr marL="624078" lvl="7" indent="-514350">
              <a:spcBef>
                <a:spcPts val="400"/>
              </a:spcBef>
              <a:buClr>
                <a:schemeClr val="accent1"/>
              </a:buClr>
              <a:buSzPct val="68000"/>
              <a:buFont typeface="+mj-lt"/>
              <a:buAutoNum type="alphaLcParenR" startAt="4"/>
            </a:pPr>
            <a:r>
              <a:rPr lang="en-US" sz="2700" dirty="0" smtClean="0"/>
              <a:t>Vacuuming, riding a road bike, driving a car, walking up a flight of stairs, planning, organizing, implementing and sustaining activities of employment, and/or maintaining an orderly, uncluttered home;</a:t>
            </a:r>
          </a:p>
          <a:p>
            <a:pPr marL="365760" lvl="7" indent="-256032">
              <a:spcBef>
                <a:spcPts val="400"/>
              </a:spcBef>
              <a:buClr>
                <a:schemeClr val="accent1"/>
              </a:buClr>
              <a:buSzPct val="68000"/>
              <a:buNone/>
            </a:pPr>
            <a:endParaRPr lang="en-US" sz="1200" dirty="0" smtClean="0"/>
          </a:p>
          <a:p>
            <a:pPr marL="594360" lvl="8" indent="-256032">
              <a:spcBef>
                <a:spcPts val="400"/>
              </a:spcBef>
              <a:buClr>
                <a:schemeClr val="accent1"/>
              </a:buClr>
              <a:buSzPct val="68000"/>
              <a:buFont typeface="Courier New" pitchFamily="49" charset="0"/>
              <a:buChar char="o"/>
            </a:pPr>
            <a:r>
              <a:rPr lang="en-US" sz="2400" i="1" dirty="0" err="1" smtClean="0"/>
              <a:t>Mader</a:t>
            </a:r>
            <a:r>
              <a:rPr lang="en-US" sz="2400" i="1" dirty="0" smtClean="0"/>
              <a:t> v. Hunter, </a:t>
            </a:r>
            <a:r>
              <a:rPr lang="en-US" sz="2400" dirty="0" smtClean="0"/>
              <a:t>[2012] O.J. No. 1169 at </a:t>
            </a:r>
            <a:r>
              <a:rPr lang="en-US" sz="2400" dirty="0" err="1" smtClean="0"/>
              <a:t>paras</a:t>
            </a:r>
            <a:r>
              <a:rPr lang="en-US" sz="2400" dirty="0" smtClean="0"/>
              <a:t>. 41, 46 (S.C.J.). </a:t>
            </a:r>
          </a:p>
          <a:p>
            <a:endParaRPr lang="en-US" sz="3200"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44</a:t>
            </a:fld>
            <a:endParaRPr lang="en-US"/>
          </a:p>
        </p:txBody>
      </p:sp>
      <p:sp>
        <p:nvSpPr>
          <p:cNvPr id="6" name="Title 2"/>
          <p:cNvSpPr>
            <a:spLocks noGrp="1"/>
          </p:cNvSpPr>
          <p:nvPr>
            <p:ph type="title"/>
          </p:nvPr>
        </p:nvSpPr>
        <p:spPr>
          <a:xfrm>
            <a:off x="2362200" y="304800"/>
            <a:ext cx="6324600" cy="1554162"/>
          </a:xfrm>
        </p:spPr>
        <p:txBody>
          <a:bodyPr>
            <a:noAutofit/>
          </a:bodyPr>
          <a:lstStyle/>
          <a:p>
            <a:r>
              <a:rPr lang="en-US" sz="3600" dirty="0" smtClean="0">
                <a:effectLst/>
              </a:rPr>
              <a:t>Examples (</a:t>
            </a:r>
            <a:r>
              <a:rPr lang="en-US" sz="3600" dirty="0" err="1" smtClean="0">
                <a:effectLst/>
              </a:rPr>
              <a:t>cnt’d</a:t>
            </a:r>
            <a:r>
              <a:rPr lang="en-US" sz="3600" dirty="0" smtClean="0">
                <a:effectLst/>
              </a:rPr>
              <a:t>) </a:t>
            </a:r>
            <a:r>
              <a:rPr lang="en-US" sz="2800" dirty="0" smtClean="0">
                <a:effectLst/>
              </a:rPr>
              <a:t/>
            </a:r>
            <a:br>
              <a:rPr lang="en-US" sz="2800" dirty="0" smtClean="0">
                <a:effectLst/>
              </a:rPr>
            </a:br>
            <a:r>
              <a:rPr lang="en-US" sz="2800" dirty="0" smtClean="0">
                <a:effectLst/>
              </a:rPr>
              <a:t> </a:t>
            </a:r>
            <a:br>
              <a:rPr lang="en-US" sz="2800" dirty="0" smtClean="0">
                <a:effectLst/>
              </a:rPr>
            </a:br>
            <a:endParaRPr lang="en-US" sz="2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marL="624078" lvl="7" indent="-514350">
              <a:spcBef>
                <a:spcPts val="400"/>
              </a:spcBef>
              <a:buClr>
                <a:schemeClr val="accent1"/>
              </a:buClr>
              <a:buSzPct val="68000"/>
              <a:buFont typeface="+mj-lt"/>
              <a:buAutoNum type="alphaLcParenR" startAt="5"/>
            </a:pPr>
            <a:r>
              <a:rPr lang="en-US" sz="2800" dirty="0" smtClean="0"/>
              <a:t>“walking, standing and getting around”, taking long walks, visiting an ill relative, “puttering” around the house, and fishing;</a:t>
            </a:r>
          </a:p>
          <a:p>
            <a:pPr marL="594360" lvl="8" indent="-256032">
              <a:spcBef>
                <a:spcPts val="400"/>
              </a:spcBef>
              <a:buClr>
                <a:schemeClr val="accent1"/>
              </a:buClr>
              <a:buSzPct val="68000"/>
              <a:buFont typeface="Courier New" pitchFamily="49" charset="0"/>
              <a:buChar char="o"/>
            </a:pPr>
            <a:r>
              <a:rPr lang="en-US" sz="2400" i="1" dirty="0" smtClean="0"/>
              <a:t>Knudsen v. </a:t>
            </a:r>
            <a:r>
              <a:rPr lang="en-US" sz="2400" i="1" dirty="0" err="1" smtClean="0"/>
              <a:t>Tyckyj</a:t>
            </a:r>
            <a:r>
              <a:rPr lang="en-US" sz="2400" dirty="0" smtClean="0"/>
              <a:t>, [1994] O.J. No. 2763 at </a:t>
            </a:r>
            <a:r>
              <a:rPr lang="en-US" sz="2400" dirty="0" err="1" smtClean="0"/>
              <a:t>paras</a:t>
            </a:r>
            <a:r>
              <a:rPr lang="en-US" sz="2400" dirty="0" smtClean="0"/>
              <a:t> 5-10, and 30 (Gen. Div.). </a:t>
            </a:r>
          </a:p>
          <a:p>
            <a:endParaRPr lang="en-US" sz="3200" dirty="0" smtClean="0"/>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45</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600" dirty="0" smtClean="0">
                <a:effectLst/>
              </a:rPr>
              <a:t>Examples (</a:t>
            </a:r>
            <a:r>
              <a:rPr lang="en-US" sz="3600" dirty="0" err="1" smtClean="0">
                <a:effectLst/>
              </a:rPr>
              <a:t>cnt’d</a:t>
            </a:r>
            <a:r>
              <a:rPr lang="en-US" sz="3600" dirty="0" smtClean="0">
                <a:effectLst/>
              </a:rPr>
              <a:t>) </a:t>
            </a:r>
            <a:r>
              <a:rPr lang="en-US" sz="2800" dirty="0" smtClean="0">
                <a:effectLst/>
              </a:rPr>
              <a:t/>
            </a:r>
            <a:br>
              <a:rPr lang="en-US" sz="2800" dirty="0" smtClean="0">
                <a:effectLst/>
              </a:rPr>
            </a:br>
            <a:r>
              <a:rPr lang="en-US" sz="2800" dirty="0" smtClean="0">
                <a:effectLst/>
              </a:rPr>
              <a:t> </a:t>
            </a:r>
            <a:br>
              <a:rPr lang="en-US" sz="2800" dirty="0" smtClean="0">
                <a:effectLst/>
              </a:rPr>
            </a:br>
            <a:endParaRPr lang="en-US" sz="2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normAutofit/>
          </a:bodyPr>
          <a:lstStyle/>
          <a:p>
            <a:pPr marL="624078" lvl="7" indent="-514350">
              <a:spcBef>
                <a:spcPts val="400"/>
              </a:spcBef>
              <a:buClr>
                <a:schemeClr val="accent1"/>
              </a:buClr>
              <a:buSzPct val="68000"/>
              <a:buFont typeface="+mj-lt"/>
              <a:buAutoNum type="alphaLcParenR" startAt="6"/>
            </a:pPr>
            <a:r>
              <a:rPr lang="en-US" sz="2800" dirty="0" smtClean="0"/>
              <a:t>Walking and dancing;</a:t>
            </a:r>
            <a:endParaRPr lang="en-US" sz="1200" dirty="0" smtClean="0"/>
          </a:p>
          <a:p>
            <a:pPr marL="594360" lvl="8" indent="-256032">
              <a:spcBef>
                <a:spcPts val="400"/>
              </a:spcBef>
              <a:buClr>
                <a:schemeClr val="accent1"/>
              </a:buClr>
              <a:buSzPct val="68000"/>
              <a:buFont typeface="Courier New" pitchFamily="49" charset="0"/>
              <a:buChar char="o"/>
            </a:pPr>
            <a:r>
              <a:rPr lang="en-US" sz="2400" i="1" dirty="0" smtClean="0"/>
              <a:t>Johnson v. Air Car Limousine Services</a:t>
            </a:r>
            <a:r>
              <a:rPr lang="en-US" sz="2400" dirty="0" smtClean="0"/>
              <a:t> (1985) Ltd., [1996] O.J. No. 858 (Gen. Div.). </a:t>
            </a:r>
          </a:p>
          <a:p>
            <a:pPr marL="594360" lvl="8" indent="-256032">
              <a:spcBef>
                <a:spcPts val="400"/>
              </a:spcBef>
              <a:buClr>
                <a:schemeClr val="accent1"/>
              </a:buClr>
              <a:buSzPct val="68000"/>
              <a:buNone/>
            </a:pPr>
            <a:endParaRPr lang="en-US" sz="1200" dirty="0" smtClean="0"/>
          </a:p>
          <a:p>
            <a:pPr marL="624078" indent="-514350">
              <a:buFont typeface="+mj-lt"/>
              <a:buAutoNum type="alphaLcParenR" startAt="7"/>
            </a:pPr>
            <a:r>
              <a:rPr lang="en-US" sz="2800" dirty="0" smtClean="0"/>
              <a:t>Shopping, household chores, and maintaining contact with family and friends; </a:t>
            </a:r>
          </a:p>
          <a:p>
            <a:pPr lvl="1"/>
            <a:r>
              <a:rPr lang="en-US" sz="2400" i="1" dirty="0" err="1" smtClean="0"/>
              <a:t>Acitino</a:t>
            </a:r>
            <a:r>
              <a:rPr lang="en-US" sz="2400" i="1" dirty="0" smtClean="0"/>
              <a:t> v. </a:t>
            </a:r>
            <a:r>
              <a:rPr lang="en-US" sz="2400" i="1" dirty="0" err="1" smtClean="0"/>
              <a:t>Howes</a:t>
            </a:r>
            <a:r>
              <a:rPr lang="en-US" sz="2400" i="1" dirty="0" smtClean="0"/>
              <a:t> Estate</a:t>
            </a:r>
            <a:r>
              <a:rPr lang="en-US" sz="2400" dirty="0" smtClean="0"/>
              <a:t>, [1996] O.J. No. 4361 at </a:t>
            </a:r>
            <a:r>
              <a:rPr lang="en-US" sz="2400" dirty="0" err="1" smtClean="0"/>
              <a:t>para</a:t>
            </a:r>
            <a:r>
              <a:rPr lang="en-US" sz="2400" dirty="0" smtClean="0"/>
              <a:t>. 6 (S.C.J.).</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46</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600" dirty="0" smtClean="0">
                <a:effectLst/>
              </a:rPr>
              <a:t>Examples (</a:t>
            </a:r>
            <a:r>
              <a:rPr lang="en-US" sz="3600" dirty="0" err="1" smtClean="0">
                <a:effectLst/>
              </a:rPr>
              <a:t>cnt’d</a:t>
            </a:r>
            <a:r>
              <a:rPr lang="en-US" sz="3600" dirty="0" smtClean="0">
                <a:effectLst/>
              </a:rPr>
              <a:t>) </a:t>
            </a:r>
            <a:r>
              <a:rPr lang="en-US" sz="2800" dirty="0" smtClean="0">
                <a:effectLst/>
              </a:rPr>
              <a:t/>
            </a:r>
            <a:br>
              <a:rPr lang="en-US" sz="2800" dirty="0" smtClean="0">
                <a:effectLst/>
              </a:rPr>
            </a:br>
            <a:r>
              <a:rPr lang="en-US" sz="2800" dirty="0" smtClean="0">
                <a:effectLst/>
              </a:rPr>
              <a:t> </a:t>
            </a:r>
            <a:br>
              <a:rPr lang="en-US" sz="2800" dirty="0" smtClean="0">
                <a:effectLst/>
              </a:rPr>
            </a:br>
            <a:endParaRPr lang="en-US" sz="2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419600"/>
          </a:xfrm>
        </p:spPr>
        <p:txBody>
          <a:bodyPr>
            <a:normAutofit fontScale="92500" lnSpcReduction="20000"/>
          </a:bodyPr>
          <a:lstStyle/>
          <a:p>
            <a:pPr marL="624078" lvl="7" indent="-514350">
              <a:spcBef>
                <a:spcPts val="400"/>
              </a:spcBef>
              <a:buClr>
                <a:schemeClr val="accent1"/>
              </a:buClr>
              <a:buSzPct val="68000"/>
              <a:buFont typeface="+mj-lt"/>
              <a:buAutoNum type="alphaLcParenR" startAt="8"/>
            </a:pPr>
            <a:r>
              <a:rPr lang="en-US" sz="3000" dirty="0" smtClean="0"/>
              <a:t>Participating in recreational and sporting activities, home renovating, gardening and yard work;</a:t>
            </a:r>
          </a:p>
          <a:p>
            <a:pPr marL="594360" lvl="8" indent="-256032">
              <a:spcBef>
                <a:spcPts val="400"/>
              </a:spcBef>
              <a:buClr>
                <a:schemeClr val="accent1"/>
              </a:buClr>
              <a:buSzPct val="68000"/>
              <a:buFont typeface="Courier New" pitchFamily="49" charset="0"/>
              <a:buChar char="o"/>
            </a:pPr>
            <a:r>
              <a:rPr lang="en-US" sz="2600" i="1" dirty="0" smtClean="0"/>
              <a:t>Hansen v. Williams, </a:t>
            </a:r>
            <a:r>
              <a:rPr lang="en-US" sz="2600" dirty="0" smtClean="0"/>
              <a:t>(23 April 2013), St. Catherines, 09-51358 at page 6.</a:t>
            </a:r>
          </a:p>
          <a:p>
            <a:pPr lvl="7">
              <a:buNone/>
            </a:pPr>
            <a:endParaRPr lang="en-US" sz="1100" dirty="0" smtClean="0"/>
          </a:p>
          <a:p>
            <a:pPr marL="852678" indent="-742950">
              <a:buFont typeface="+mj-lt"/>
              <a:buAutoNum type="alphaLcParenR" startAt="9"/>
            </a:pPr>
            <a:r>
              <a:rPr lang="en-US" sz="3000" dirty="0" smtClean="0"/>
              <a:t>A lack of energy which prevents full time work and the ability to engage in “normal activities of daily living”.</a:t>
            </a:r>
          </a:p>
          <a:p>
            <a:pPr lvl="1"/>
            <a:r>
              <a:rPr lang="en-US" sz="2400" i="1" dirty="0" err="1" smtClean="0"/>
              <a:t>Altomonte</a:t>
            </a:r>
            <a:r>
              <a:rPr lang="en-US" sz="2400" i="1" dirty="0" smtClean="0"/>
              <a:t> v. Matthews,</a:t>
            </a:r>
            <a:r>
              <a:rPr lang="en-US" sz="2400" dirty="0" smtClean="0"/>
              <a:t> [2001] O.J. No. 5756 at </a:t>
            </a:r>
            <a:r>
              <a:rPr lang="en-US" sz="2400" dirty="0" err="1" smtClean="0"/>
              <a:t>para</a:t>
            </a:r>
            <a:r>
              <a:rPr lang="en-US" sz="2400" dirty="0" smtClean="0"/>
              <a:t> 12 (S.C.J.).</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47</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600" dirty="0" smtClean="0">
                <a:effectLst/>
              </a:rPr>
              <a:t>Examples (</a:t>
            </a:r>
            <a:r>
              <a:rPr lang="en-US" sz="3600" dirty="0" err="1" smtClean="0">
                <a:effectLst/>
              </a:rPr>
              <a:t>cnt’d</a:t>
            </a:r>
            <a:r>
              <a:rPr lang="en-US" sz="3600" dirty="0" smtClean="0">
                <a:effectLst/>
              </a:rPr>
              <a:t>) </a:t>
            </a:r>
            <a:r>
              <a:rPr lang="en-US" sz="2800" dirty="0" smtClean="0">
                <a:effectLst/>
              </a:rPr>
              <a:t/>
            </a:r>
            <a:br>
              <a:rPr lang="en-US" sz="2800" dirty="0" smtClean="0">
                <a:effectLst/>
              </a:rPr>
            </a:br>
            <a:r>
              <a:rPr lang="en-US" sz="2800" dirty="0" smtClean="0">
                <a:effectLst/>
              </a:rPr>
              <a:t> </a:t>
            </a:r>
            <a:br>
              <a:rPr lang="en-US" sz="2800" dirty="0" smtClean="0">
                <a:effectLst/>
              </a:rPr>
            </a:br>
            <a:endParaRPr lang="en-US" sz="2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162800" cy="4419600"/>
          </a:xfrm>
        </p:spPr>
        <p:txBody>
          <a:bodyPr>
            <a:normAutofit fontScale="92500" lnSpcReduction="10000"/>
          </a:bodyPr>
          <a:lstStyle/>
          <a:p>
            <a:r>
              <a:rPr lang="en-US" sz="2900" dirty="0" smtClean="0"/>
              <a:t>The court has held that for Plaintiffs who, pre-accident, functioned at an already low level, the impairment is serious if their injuries have further marginalized their existence and have had a serious physical and psychological impact on the future enjoyment of life.  </a:t>
            </a:r>
          </a:p>
          <a:p>
            <a:endParaRPr lang="en-US" dirty="0" smtClean="0"/>
          </a:p>
          <a:p>
            <a:pPr lvl="1"/>
            <a:r>
              <a:rPr lang="en-US" i="1" dirty="0" smtClean="0"/>
              <a:t>Briggs </a:t>
            </a:r>
            <a:r>
              <a:rPr lang="en-US" dirty="0" smtClean="0"/>
              <a:t>v. </a:t>
            </a:r>
            <a:r>
              <a:rPr lang="en-US" i="1" dirty="0" err="1" smtClean="0"/>
              <a:t>Maybee</a:t>
            </a:r>
            <a:r>
              <a:rPr lang="en-US" dirty="0" smtClean="0"/>
              <a:t> (2001), 29 C.C.L.I. (3d) 104, [2001] O.J. No. 941 at </a:t>
            </a:r>
            <a:r>
              <a:rPr lang="en-US" dirty="0" err="1" smtClean="0"/>
              <a:t>para</a:t>
            </a:r>
            <a:r>
              <a:rPr lang="en-US" dirty="0" smtClean="0"/>
              <a:t>. 29 (Gen. Div.). </a:t>
            </a:r>
          </a:p>
          <a:p>
            <a:endParaRPr lang="en-US" dirty="0"/>
          </a:p>
        </p:txBody>
      </p:sp>
      <p:sp>
        <p:nvSpPr>
          <p:cNvPr id="3" name="Title 2"/>
          <p:cNvSpPr>
            <a:spLocks noGrp="1"/>
          </p:cNvSpPr>
          <p:nvPr>
            <p:ph type="title"/>
          </p:nvPr>
        </p:nvSpPr>
        <p:spPr>
          <a:xfrm>
            <a:off x="2362200" y="274638"/>
            <a:ext cx="6324600" cy="1554162"/>
          </a:xfrm>
        </p:spPr>
        <p:txBody>
          <a:bodyPr>
            <a:noAutofit/>
          </a:bodyPr>
          <a:lstStyle/>
          <a:p>
            <a:r>
              <a:rPr lang="en-US" sz="3200" b="0" dirty="0" smtClean="0">
                <a:effectLst/>
              </a:rPr>
              <a:t/>
            </a:r>
            <a:br>
              <a:rPr lang="en-US" sz="3200" b="0" dirty="0" smtClean="0">
                <a:effectLst/>
              </a:rPr>
            </a:br>
            <a:r>
              <a:rPr lang="en-US" sz="3200" b="0" dirty="0" smtClean="0">
                <a:effectLst/>
              </a:rPr>
              <a:t>Where there are Pre-accident Restrictions of ADLs:</a:t>
            </a:r>
            <a:br>
              <a:rPr lang="en-US" sz="3200" b="0" dirty="0" smtClean="0">
                <a:effectLst/>
              </a:rPr>
            </a:br>
            <a:endParaRPr lang="en-US" sz="3200"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343400"/>
          </a:xfrm>
        </p:spPr>
        <p:txBody>
          <a:bodyPr>
            <a:normAutofit lnSpcReduction="10000"/>
          </a:bodyPr>
          <a:lstStyle/>
          <a:p>
            <a:pPr lvl="0"/>
            <a:r>
              <a:rPr lang="en-US" dirty="0" smtClean="0"/>
              <a:t>If an impairment frustrates a plaintiff’s career path, regardless of whether or not the plaintiff is able to perform a different type of work, the plaintiff has suffered a serious impairment for the purposes of the threshold.  </a:t>
            </a:r>
          </a:p>
          <a:p>
            <a:pPr lvl="0">
              <a:buNone/>
            </a:pPr>
            <a:endParaRPr lang="en-US" sz="1300" b="1" dirty="0" smtClean="0"/>
          </a:p>
          <a:p>
            <a:pPr lvl="1"/>
            <a:r>
              <a:rPr lang="en-US" sz="2400" i="1" dirty="0" smtClean="0"/>
              <a:t>Meyer v. Bright</a:t>
            </a:r>
            <a:r>
              <a:rPr lang="en-US" sz="2400" dirty="0" smtClean="0"/>
              <a:t> (1993), 15 O.R. (3d) 129; [1993] O.J. No. 2446 at </a:t>
            </a:r>
            <a:r>
              <a:rPr lang="en-US" sz="2400" dirty="0" err="1" smtClean="0"/>
              <a:t>para</a:t>
            </a:r>
            <a:r>
              <a:rPr lang="en-US" sz="2400" dirty="0" smtClean="0"/>
              <a:t>. 105 (C.A.). </a:t>
            </a:r>
          </a:p>
          <a:p>
            <a:pPr>
              <a:buNone/>
            </a:pPr>
            <a:endParaRPr lang="en-US" sz="2400" dirty="0" smtClean="0"/>
          </a:p>
          <a:p>
            <a:pPr lvl="1"/>
            <a:r>
              <a:rPr lang="en-US" sz="2400" i="1" dirty="0" err="1" smtClean="0"/>
              <a:t>Branco</a:t>
            </a:r>
            <a:r>
              <a:rPr lang="en-US" sz="2400" i="1" dirty="0" smtClean="0"/>
              <a:t> v. Allianz,</a:t>
            </a:r>
            <a:r>
              <a:rPr lang="en-US" sz="2400" dirty="0" smtClean="0"/>
              <a:t> [2005] O.J. No. 3056 at </a:t>
            </a:r>
            <a:r>
              <a:rPr lang="en-US" sz="2400" dirty="0" err="1" smtClean="0"/>
              <a:t>para</a:t>
            </a:r>
            <a:r>
              <a:rPr lang="en-US" sz="2400" dirty="0" smtClean="0"/>
              <a:t>. 26 (S.C.J.). </a:t>
            </a:r>
          </a:p>
          <a:p>
            <a:pPr>
              <a:buNone/>
            </a:pPr>
            <a:endParaRPr lang="en-US" dirty="0" smtClean="0"/>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49</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200" b="0" dirty="0" smtClean="0">
                <a:effectLst/>
              </a:rPr>
              <a:t/>
            </a:r>
            <a:br>
              <a:rPr lang="en-US" sz="3200" b="0" dirty="0" smtClean="0">
                <a:effectLst/>
              </a:rPr>
            </a:br>
            <a:r>
              <a:rPr lang="en-US" sz="3200" b="0" dirty="0" smtClean="0">
                <a:effectLst/>
              </a:rPr>
              <a:t>Court’s Analysis of  “Serious” in the Context of a Return to Work (</a:t>
            </a:r>
            <a:r>
              <a:rPr lang="en-US" sz="3200" b="0" dirty="0" err="1" smtClean="0">
                <a:effectLst/>
              </a:rPr>
              <a:t>cnt’d</a:t>
            </a:r>
            <a:r>
              <a:rPr lang="en-US" sz="3200" b="0" dirty="0" smtClean="0">
                <a:effectLst/>
              </a:rPr>
              <a:t>)</a:t>
            </a:r>
            <a:br>
              <a:rPr lang="en-US" sz="3200" b="0" dirty="0" smtClean="0">
                <a:effectLst/>
              </a:rPr>
            </a:br>
            <a:endParaRPr lang="en-US" sz="3200"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 calcmode="lin" valueType="num">
                                      <p:cBhvr additive="base">
                                        <p:cTn id="20"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normAutofit lnSpcReduction="10000"/>
          </a:bodyPr>
          <a:lstStyle/>
          <a:p>
            <a:pPr marL="681228" lvl="1" indent="-571500">
              <a:spcBef>
                <a:spcPts val="400"/>
              </a:spcBef>
              <a:buSzPct val="68000"/>
              <a:buFont typeface="+mj-lt"/>
              <a:buAutoNum type="romanLcPeriod" startAt="2"/>
            </a:pPr>
            <a:r>
              <a:rPr lang="en-US" sz="2600" dirty="0" smtClean="0"/>
              <a:t>Substantially interfere with the person’s ability to continue training for a career in a field in which the person was being trained before the incident, despite reasonable efforts to accommodate the person’s impairment and the person’s reasonable efforts to use the accommodation to allow the person to continue his or her career training, or</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5</a:t>
            </a:fld>
            <a:endParaRPr lang="en-US"/>
          </a:p>
        </p:txBody>
      </p:sp>
      <p:sp>
        <p:nvSpPr>
          <p:cNvPr id="8" name="Title 2"/>
          <p:cNvSpPr txBox="1">
            <a:spLocks/>
          </p:cNvSpPr>
          <p:nvPr/>
        </p:nvSpPr>
        <p:spPr>
          <a:xfrm>
            <a:off x="2362200" y="274638"/>
            <a:ext cx="6324600" cy="1554162"/>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700" b="0" i="0" u="none" strike="noStrike" kern="1200" cap="none" spc="0" normalizeH="0" baseline="0" noProof="0" dirty="0" smtClean="0">
                <a:ln>
                  <a:noFill/>
                </a:ln>
                <a:solidFill>
                  <a:schemeClr val="tx2"/>
                </a:solidFill>
                <a:effectLst/>
                <a:uLnTx/>
                <a:uFillTx/>
                <a:latin typeface="+mj-lt"/>
                <a:ea typeface="+mj-ea"/>
                <a:cs typeface="+mj-cs"/>
              </a:rPr>
              <a:t/>
            </a:r>
            <a:br>
              <a:rPr kumimoji="0" lang="en-US" sz="3700" b="0" i="0" u="none" strike="noStrike" kern="1200" cap="none" spc="0" normalizeH="0" baseline="0" noProof="0" dirty="0" smtClean="0">
                <a:ln>
                  <a:noFill/>
                </a:ln>
                <a:solidFill>
                  <a:schemeClr val="tx2"/>
                </a:solidFill>
                <a:effectLst/>
                <a:uLnTx/>
                <a:uFillTx/>
                <a:latin typeface="+mj-lt"/>
                <a:ea typeface="+mj-ea"/>
                <a:cs typeface="+mj-cs"/>
              </a:rPr>
            </a:br>
            <a:r>
              <a:rPr kumimoji="0" lang="en-US" sz="3700" b="0" i="0" u="none" strike="noStrike" kern="1200" cap="none" spc="0" normalizeH="0" baseline="0" noProof="0" dirty="0" smtClean="0">
                <a:ln>
                  <a:noFill/>
                </a:ln>
                <a:solidFill>
                  <a:schemeClr val="tx2"/>
                </a:solidFill>
                <a:effectLst/>
                <a:uLnTx/>
                <a:uFillTx/>
                <a:latin typeface="+mj-lt"/>
                <a:ea typeface="+mj-ea"/>
                <a:cs typeface="+mj-cs"/>
              </a:rPr>
              <a:t>For the impairment to be “serious”</a:t>
            </a:r>
            <a:r>
              <a:rPr kumimoji="0" lang="en-US" sz="3700" b="0" i="0" u="none" strike="noStrike" kern="1200" cap="none" spc="0" normalizeH="0" noProof="0" dirty="0" smtClean="0">
                <a:ln>
                  <a:noFill/>
                </a:ln>
                <a:solidFill>
                  <a:schemeClr val="tx2"/>
                </a:solidFill>
                <a:effectLst/>
                <a:uLnTx/>
                <a:uFillTx/>
                <a:latin typeface="+mj-lt"/>
                <a:ea typeface="+mj-ea"/>
                <a:cs typeface="+mj-cs"/>
              </a:rPr>
              <a:t> (</a:t>
            </a:r>
            <a:r>
              <a:rPr kumimoji="0" lang="en-US" sz="3700" b="0" i="0" u="none" strike="noStrike" kern="1200" cap="none" spc="0" normalizeH="0" noProof="0" dirty="0" err="1" smtClean="0">
                <a:ln>
                  <a:noFill/>
                </a:ln>
                <a:solidFill>
                  <a:schemeClr val="tx2"/>
                </a:solidFill>
                <a:effectLst/>
                <a:uLnTx/>
                <a:uFillTx/>
                <a:latin typeface="+mj-lt"/>
                <a:ea typeface="+mj-ea"/>
                <a:cs typeface="+mj-cs"/>
              </a:rPr>
              <a:t>cnt’d</a:t>
            </a:r>
            <a:r>
              <a:rPr kumimoji="0" lang="en-US" sz="3700" b="0" i="0" u="none" strike="noStrike" kern="1200" cap="none" spc="0" normalizeH="0" noProof="0" dirty="0" smtClean="0">
                <a:ln>
                  <a:noFill/>
                </a:ln>
                <a:solidFill>
                  <a:schemeClr val="tx2"/>
                </a:solidFill>
                <a:effectLst/>
                <a:uLnTx/>
                <a:uFillTx/>
                <a:latin typeface="+mj-lt"/>
                <a:ea typeface="+mj-ea"/>
                <a:cs typeface="+mj-cs"/>
              </a:rPr>
              <a:t>)</a:t>
            </a:r>
            <a:r>
              <a:rPr kumimoji="0" lang="en-US" sz="3700" b="0" i="0" u="none" strike="noStrike" kern="1200" cap="none" spc="0" normalizeH="0" baseline="0" noProof="0" dirty="0" smtClean="0">
                <a:ln>
                  <a:noFill/>
                </a:ln>
                <a:solidFill>
                  <a:schemeClr val="tx2"/>
                </a:solidFill>
                <a:effectLst/>
                <a:uLnTx/>
                <a:uFillTx/>
                <a:latin typeface="+mj-lt"/>
                <a:ea typeface="+mj-ea"/>
                <a:cs typeface="+mj-cs"/>
              </a:rPr>
              <a:t/>
            </a:r>
            <a:br>
              <a:rPr kumimoji="0" lang="en-US" sz="3700" b="0" i="0" u="none" strike="noStrike" kern="1200" cap="none" spc="0" normalizeH="0" baseline="0" noProof="0" dirty="0" smtClean="0">
                <a:ln>
                  <a:noFill/>
                </a:ln>
                <a:solidFill>
                  <a:schemeClr val="tx2"/>
                </a:solidFill>
                <a:effectLst/>
                <a:uLnTx/>
                <a:uFillTx/>
                <a:latin typeface="+mj-lt"/>
                <a:ea typeface="+mj-ea"/>
                <a:cs typeface="+mj-cs"/>
              </a:rPr>
            </a:br>
            <a:endParaRPr kumimoji="0" lang="en-US" sz="37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026091"/>
          </a:xfrm>
        </p:spPr>
        <p:txBody>
          <a:bodyPr/>
          <a:lstStyle/>
          <a:p>
            <a:r>
              <a:rPr lang="en-US" dirty="0" smtClean="0"/>
              <a:t>A commissioned sales employee returned to work, with accommodation. The plaintiff was unable to work his previous long hours, had difficulty standing and was tired at the end of the day.  As a commissioned employee, the plaintiff was required to seek out and work with clients…(</a:t>
            </a:r>
            <a:r>
              <a:rPr lang="en-US" dirty="0" err="1" smtClean="0"/>
              <a:t>cnt’d</a:t>
            </a:r>
            <a:r>
              <a:rPr lang="en-US" dirty="0" smtClean="0"/>
              <a:t>)</a:t>
            </a:r>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50</a:t>
            </a:fld>
            <a:endParaRPr lang="en-US"/>
          </a:p>
        </p:txBody>
      </p:sp>
      <p:sp>
        <p:nvSpPr>
          <p:cNvPr id="7" name="Title 2"/>
          <p:cNvSpPr txBox="1">
            <a:spLocks/>
          </p:cNvSpPr>
          <p:nvPr/>
        </p:nvSpPr>
        <p:spPr>
          <a:xfrm>
            <a:off x="2362200" y="274638"/>
            <a:ext cx="6324600" cy="1554162"/>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i="0" u="none" strike="noStrike" kern="1200" cap="none" spc="0" normalizeH="0" baseline="0" noProof="0" dirty="0" smtClean="0">
                <a:ln>
                  <a:noFill/>
                </a:ln>
                <a:solidFill>
                  <a:schemeClr val="tx2"/>
                </a:solidFill>
                <a:effectLst/>
                <a:uLnTx/>
                <a:uFillTx/>
                <a:latin typeface="+mj-lt"/>
                <a:ea typeface="+mj-ea"/>
                <a:cs typeface="+mj-cs"/>
              </a:rPr>
              <a:t/>
            </a:r>
            <a:br>
              <a:rPr kumimoji="0" lang="en-US" sz="3200" i="0" u="none" strike="noStrike" kern="1200" cap="none" spc="0" normalizeH="0" baseline="0" noProof="0" dirty="0" smtClean="0">
                <a:ln>
                  <a:noFill/>
                </a:ln>
                <a:solidFill>
                  <a:schemeClr val="tx2"/>
                </a:solidFill>
                <a:effectLst/>
                <a:uLnTx/>
                <a:uFillTx/>
                <a:latin typeface="+mj-lt"/>
                <a:ea typeface="+mj-ea"/>
                <a:cs typeface="+mj-cs"/>
              </a:rPr>
            </a:br>
            <a:r>
              <a:rPr kumimoji="0" lang="en-US" sz="3200" i="0" u="none" strike="noStrike" kern="1200" cap="none" spc="0" normalizeH="0" baseline="0" noProof="0" dirty="0" smtClean="0">
                <a:ln>
                  <a:noFill/>
                </a:ln>
                <a:solidFill>
                  <a:schemeClr val="tx2"/>
                </a:solidFill>
                <a:effectLst/>
                <a:uLnTx/>
                <a:uFillTx/>
                <a:latin typeface="+mj-lt"/>
                <a:ea typeface="+mj-ea"/>
                <a:cs typeface="+mj-cs"/>
              </a:rPr>
              <a:t>Court’s Analysis of  “Serious” in the Context of a Return to Work (</a:t>
            </a:r>
            <a:r>
              <a:rPr kumimoji="0" lang="en-US" sz="3200" i="0" u="none" strike="noStrike" kern="1200" cap="none" spc="0" normalizeH="0" baseline="0" noProof="0" dirty="0" err="1" smtClean="0">
                <a:ln>
                  <a:noFill/>
                </a:ln>
                <a:solidFill>
                  <a:schemeClr val="tx2"/>
                </a:solidFill>
                <a:effectLst/>
                <a:uLnTx/>
                <a:uFillTx/>
                <a:latin typeface="+mj-lt"/>
                <a:ea typeface="+mj-ea"/>
                <a:cs typeface="+mj-cs"/>
              </a:rPr>
              <a:t>cnt’d</a:t>
            </a:r>
            <a:r>
              <a:rPr kumimoji="0" lang="en-US" sz="3200" i="0" u="none" strike="noStrike" kern="1200" cap="none" spc="0" normalizeH="0" baseline="0" noProof="0" dirty="0" smtClean="0">
                <a:ln>
                  <a:noFill/>
                </a:ln>
                <a:solidFill>
                  <a:schemeClr val="tx2"/>
                </a:solidFill>
                <a:effectLst/>
                <a:uLnTx/>
                <a:uFillTx/>
                <a:latin typeface="+mj-lt"/>
                <a:ea typeface="+mj-ea"/>
                <a:cs typeface="+mj-cs"/>
              </a:rPr>
              <a:t>) </a:t>
            </a:r>
            <a:br>
              <a:rPr kumimoji="0" lang="en-US" sz="3200" i="0" u="none" strike="noStrike" kern="1200" cap="none" spc="0" normalizeH="0" baseline="0" noProof="0" dirty="0" smtClean="0">
                <a:ln>
                  <a:noFill/>
                </a:ln>
                <a:solidFill>
                  <a:schemeClr val="tx2"/>
                </a:solidFill>
                <a:effectLst/>
                <a:uLnTx/>
                <a:uFillTx/>
                <a:latin typeface="+mj-lt"/>
                <a:ea typeface="+mj-ea"/>
                <a:cs typeface="+mj-cs"/>
              </a:rPr>
            </a:br>
            <a:endParaRPr kumimoji="0" lang="en-US" sz="32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343400"/>
          </a:xfrm>
        </p:spPr>
        <p:txBody>
          <a:bodyPr>
            <a:normAutofit lnSpcReduction="10000"/>
          </a:bodyPr>
          <a:lstStyle/>
          <a:p>
            <a:pPr lvl="0"/>
            <a:r>
              <a:rPr lang="en-GB" dirty="0" smtClean="0"/>
              <a:t>…The plaintiff’s inability to participate in outdoor activities with friends interfered with his usual activities of daily living which he enjoyed not only for recreation, but as a source of contacts for his commissioned sales employment.  The serious test was met.</a:t>
            </a:r>
          </a:p>
          <a:p>
            <a:pPr lvl="0"/>
            <a:endParaRPr lang="en-US" sz="2600" b="1" dirty="0" smtClean="0"/>
          </a:p>
          <a:p>
            <a:pPr lvl="1"/>
            <a:r>
              <a:rPr lang="en-US" sz="2200" b="1" i="1" dirty="0" err="1" smtClean="0"/>
              <a:t>Ivens</a:t>
            </a:r>
            <a:r>
              <a:rPr lang="en-US" sz="2200" b="1" i="1" dirty="0" smtClean="0"/>
              <a:t> v. </a:t>
            </a:r>
            <a:r>
              <a:rPr lang="en-US" sz="2200" b="1" i="1" dirty="0" err="1" smtClean="0"/>
              <a:t>Lesperance</a:t>
            </a:r>
            <a:r>
              <a:rPr lang="en-US" sz="2200" b="1" i="1" dirty="0" smtClean="0"/>
              <a:t>, </a:t>
            </a:r>
            <a:r>
              <a:rPr lang="en-US" sz="2200" b="1" dirty="0" smtClean="0"/>
              <a:t>[2012] O.J. No. 3363 at </a:t>
            </a:r>
            <a:r>
              <a:rPr lang="en-US" sz="2200" b="1" dirty="0" err="1" smtClean="0"/>
              <a:t>paras</a:t>
            </a:r>
            <a:r>
              <a:rPr lang="en-US" sz="2200" b="1" dirty="0" smtClean="0"/>
              <a:t>. 45-46 (S.C.J.).</a:t>
            </a:r>
            <a:endParaRPr lang="en-US" sz="2200" dirty="0" smtClean="0"/>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51</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200" b="0" dirty="0" smtClean="0">
                <a:effectLst/>
              </a:rPr>
              <a:t/>
            </a:r>
            <a:br>
              <a:rPr lang="en-US" sz="3200" b="0" dirty="0" smtClean="0">
                <a:effectLst/>
              </a:rPr>
            </a:br>
            <a:r>
              <a:rPr lang="en-US" sz="3200" b="0" dirty="0" smtClean="0">
                <a:effectLst/>
              </a:rPr>
              <a:t>Court’s Analysis of  “Serious” in the Context of a Return to Work (</a:t>
            </a:r>
            <a:r>
              <a:rPr lang="en-US" sz="3200" b="0" dirty="0" err="1" smtClean="0">
                <a:effectLst/>
              </a:rPr>
              <a:t>cnt’d</a:t>
            </a:r>
            <a:r>
              <a:rPr lang="en-US" sz="3200" b="0" dirty="0" smtClean="0">
                <a:effectLst/>
              </a:rPr>
              <a:t>) </a:t>
            </a:r>
            <a:br>
              <a:rPr lang="en-US" sz="3200" b="0" dirty="0" smtClean="0">
                <a:effectLst/>
              </a:rPr>
            </a:br>
            <a:endParaRPr lang="en-US" sz="3200"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86600" cy="4495800"/>
          </a:xfrm>
        </p:spPr>
        <p:txBody>
          <a:bodyPr>
            <a:normAutofit lnSpcReduction="10000"/>
          </a:bodyPr>
          <a:lstStyle/>
          <a:p>
            <a:pPr lvl="0"/>
            <a:r>
              <a:rPr lang="en-GB" dirty="0" smtClean="0"/>
              <a:t>A self-employed flooring installer suffered a permanent serious impairment in circumstances which included reliance on subcontractors to complete heavy physical work, an inability to do heavy lifting and repetitive work involving the plaintiff’s arms and legs, an inability to use his dominant hand and arm to install flooring, an inability to do repetitive lifting, bending and squatting.  </a:t>
            </a:r>
            <a:endParaRPr lang="en-US" b="1" dirty="0" smtClean="0"/>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52</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200" dirty="0" smtClean="0">
                <a:effectLst/>
              </a:rPr>
              <a:t/>
            </a:r>
            <a:br>
              <a:rPr lang="en-US" sz="3200" dirty="0" smtClean="0">
                <a:effectLst/>
              </a:rPr>
            </a:br>
            <a:r>
              <a:rPr lang="en-US" sz="3200" dirty="0" smtClean="0">
                <a:effectLst/>
              </a:rPr>
              <a:t>Court’s Analysis of  “Serious” in the Context of a Return to Work</a:t>
            </a:r>
            <a:r>
              <a:rPr lang="en-US" sz="3200" b="0" dirty="0" smtClean="0">
                <a:effectLst/>
              </a:rPr>
              <a:t> (</a:t>
            </a:r>
            <a:r>
              <a:rPr lang="en-US" sz="3200" b="0" dirty="0" err="1" smtClean="0">
                <a:effectLst/>
              </a:rPr>
              <a:t>cnt’d</a:t>
            </a:r>
            <a:r>
              <a:rPr lang="en-US" sz="3200" b="0" dirty="0" smtClean="0">
                <a:effectLst/>
              </a:rPr>
              <a:t>) </a:t>
            </a:r>
            <a:r>
              <a:rPr lang="en-US" sz="3200" dirty="0" smtClean="0">
                <a:effectLst/>
              </a:rPr>
              <a:t/>
            </a:r>
            <a:br>
              <a:rPr lang="en-US" sz="3200" dirty="0" smtClean="0">
                <a:effectLst/>
              </a:rPr>
            </a:br>
            <a:endParaRPr lang="en-US" sz="32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lvl="1"/>
            <a:r>
              <a:rPr lang="en-US" sz="2400" i="1" dirty="0" smtClean="0"/>
              <a:t>Tennant v. </a:t>
            </a:r>
            <a:r>
              <a:rPr lang="en-US" sz="2400" i="1" dirty="0" err="1" smtClean="0"/>
              <a:t>Fariba</a:t>
            </a:r>
            <a:r>
              <a:rPr lang="en-US" sz="2400" i="1" dirty="0" smtClean="0"/>
              <a:t>, </a:t>
            </a:r>
            <a:r>
              <a:rPr lang="en-US" sz="2400" dirty="0" smtClean="0"/>
              <a:t>[2013] O.J. No. 1260 at </a:t>
            </a:r>
            <a:r>
              <a:rPr lang="en-US" sz="2400" dirty="0" err="1" smtClean="0"/>
              <a:t>para</a:t>
            </a:r>
            <a:r>
              <a:rPr lang="en-US" sz="2400" dirty="0" smtClean="0"/>
              <a:t>. 44 (S.C.J.).</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53</a:t>
            </a:fld>
            <a:endParaRPr lang="en-US"/>
          </a:p>
        </p:txBody>
      </p:sp>
      <p:sp>
        <p:nvSpPr>
          <p:cNvPr id="6" name="Title 2"/>
          <p:cNvSpPr>
            <a:spLocks noGrp="1"/>
          </p:cNvSpPr>
          <p:nvPr>
            <p:ph type="title"/>
          </p:nvPr>
        </p:nvSpPr>
        <p:spPr>
          <a:xfrm>
            <a:off x="2362200" y="274638"/>
            <a:ext cx="6324600" cy="1554162"/>
          </a:xfrm>
        </p:spPr>
        <p:txBody>
          <a:bodyPr>
            <a:noAutofit/>
          </a:bodyPr>
          <a:lstStyle/>
          <a:p>
            <a:r>
              <a:rPr lang="en-US" sz="3200" dirty="0" smtClean="0">
                <a:effectLst/>
              </a:rPr>
              <a:t/>
            </a:r>
            <a:br>
              <a:rPr lang="en-US" sz="3200" dirty="0" smtClean="0">
                <a:effectLst/>
              </a:rPr>
            </a:br>
            <a:r>
              <a:rPr lang="en-US" sz="3200" dirty="0" smtClean="0">
                <a:effectLst/>
              </a:rPr>
              <a:t>Court’s Analysis of  “Serious” in the Context of a Return to Work</a:t>
            </a:r>
            <a:r>
              <a:rPr lang="en-US" sz="3200" b="0" dirty="0" smtClean="0">
                <a:effectLst/>
              </a:rPr>
              <a:t> (</a:t>
            </a:r>
            <a:r>
              <a:rPr lang="en-US" sz="3200" b="0" dirty="0" err="1" smtClean="0">
                <a:effectLst/>
              </a:rPr>
              <a:t>cnt’d</a:t>
            </a:r>
            <a:r>
              <a:rPr lang="en-US" sz="3200" b="0" dirty="0" smtClean="0">
                <a:effectLst/>
              </a:rPr>
              <a:t>) </a:t>
            </a:r>
            <a:r>
              <a:rPr lang="en-US" sz="3200" dirty="0" smtClean="0">
                <a:effectLst/>
              </a:rPr>
              <a:t/>
            </a:r>
            <a:br>
              <a:rPr lang="en-US" sz="3200" dirty="0" smtClean="0">
                <a:effectLst/>
              </a:rPr>
            </a:br>
            <a:endParaRPr lang="en-US" sz="32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1] (3).jpg"/>
          <p:cNvPicPr>
            <a:picLocks noChangeAspect="1"/>
          </p:cNvPicPr>
          <p:nvPr/>
        </p:nvPicPr>
        <p:blipFill>
          <a:blip r:embed="rId2" cstate="print"/>
          <a:srcRect/>
          <a:stretch>
            <a:fillRect/>
          </a:stretch>
        </p:blipFill>
        <p:spPr bwMode="auto">
          <a:xfrm>
            <a:off x="3505200" y="2438400"/>
            <a:ext cx="2057400" cy="1776413"/>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5136DE92-3AFC-4FCD-B6DC-75E6AAEE33FD}" type="slidenum">
              <a:rPr lang="en-US" smtClean="0"/>
              <a:pPr/>
              <a:t>54</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026091"/>
          </a:xfrm>
        </p:spPr>
        <p:txBody>
          <a:bodyPr/>
          <a:lstStyle/>
          <a:p>
            <a:pPr marL="681228" lvl="1" indent="-571500">
              <a:spcBef>
                <a:spcPts val="400"/>
              </a:spcBef>
              <a:buSzPct val="68000"/>
              <a:buFont typeface="+mj-lt"/>
              <a:buAutoNum type="romanLcPeriod" startAt="3"/>
            </a:pPr>
            <a:r>
              <a:rPr lang="en-US" sz="2800" dirty="0" smtClean="0"/>
              <a:t>Substantially interfere with most of the usual activities of daily living, considering the person’s age.</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6</a:t>
            </a:fld>
            <a:endParaRPr lang="en-US"/>
          </a:p>
        </p:txBody>
      </p:sp>
      <p:sp>
        <p:nvSpPr>
          <p:cNvPr id="8" name="Title 2"/>
          <p:cNvSpPr txBox="1">
            <a:spLocks/>
          </p:cNvSpPr>
          <p:nvPr/>
        </p:nvSpPr>
        <p:spPr>
          <a:xfrm>
            <a:off x="2362200" y="274638"/>
            <a:ext cx="6324600" cy="1554162"/>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700" b="0" i="0" u="none" strike="noStrike" kern="1200" cap="none" spc="0" normalizeH="0" baseline="0" noProof="0" dirty="0" smtClean="0">
                <a:ln>
                  <a:noFill/>
                </a:ln>
                <a:solidFill>
                  <a:schemeClr val="tx2"/>
                </a:solidFill>
                <a:effectLst/>
                <a:uLnTx/>
                <a:uFillTx/>
                <a:latin typeface="+mj-lt"/>
                <a:ea typeface="+mj-ea"/>
                <a:cs typeface="+mj-cs"/>
              </a:rPr>
              <a:t/>
            </a:r>
            <a:br>
              <a:rPr kumimoji="0" lang="en-US" sz="3700" b="0" i="0" u="none" strike="noStrike" kern="1200" cap="none" spc="0" normalizeH="0" baseline="0" noProof="0" dirty="0" smtClean="0">
                <a:ln>
                  <a:noFill/>
                </a:ln>
                <a:solidFill>
                  <a:schemeClr val="tx2"/>
                </a:solidFill>
                <a:effectLst/>
                <a:uLnTx/>
                <a:uFillTx/>
                <a:latin typeface="+mj-lt"/>
                <a:ea typeface="+mj-ea"/>
                <a:cs typeface="+mj-cs"/>
              </a:rPr>
            </a:br>
            <a:r>
              <a:rPr kumimoji="0" lang="en-US" sz="3700" b="0" i="0" u="none" strike="noStrike" kern="1200" cap="none" spc="0" normalizeH="0" baseline="0" noProof="0" dirty="0" smtClean="0">
                <a:ln>
                  <a:noFill/>
                </a:ln>
                <a:solidFill>
                  <a:schemeClr val="tx2"/>
                </a:solidFill>
                <a:effectLst/>
                <a:uLnTx/>
                <a:uFillTx/>
                <a:latin typeface="+mj-lt"/>
                <a:ea typeface="+mj-ea"/>
                <a:cs typeface="+mj-cs"/>
              </a:rPr>
              <a:t>For the impairment to be “serious”</a:t>
            </a:r>
            <a:r>
              <a:rPr kumimoji="0" lang="en-US" sz="3700" b="0" i="0" u="none" strike="noStrike" kern="1200" cap="none" spc="0" normalizeH="0" noProof="0" dirty="0" smtClean="0">
                <a:ln>
                  <a:noFill/>
                </a:ln>
                <a:solidFill>
                  <a:schemeClr val="tx2"/>
                </a:solidFill>
                <a:effectLst/>
                <a:uLnTx/>
                <a:uFillTx/>
                <a:latin typeface="+mj-lt"/>
                <a:ea typeface="+mj-ea"/>
                <a:cs typeface="+mj-cs"/>
              </a:rPr>
              <a:t> (</a:t>
            </a:r>
            <a:r>
              <a:rPr kumimoji="0" lang="en-US" sz="3700" b="0" i="0" u="none" strike="noStrike" kern="1200" cap="none" spc="0" normalizeH="0" noProof="0" dirty="0" err="1" smtClean="0">
                <a:ln>
                  <a:noFill/>
                </a:ln>
                <a:solidFill>
                  <a:schemeClr val="tx2"/>
                </a:solidFill>
                <a:effectLst/>
                <a:uLnTx/>
                <a:uFillTx/>
                <a:latin typeface="+mj-lt"/>
                <a:ea typeface="+mj-ea"/>
                <a:cs typeface="+mj-cs"/>
              </a:rPr>
              <a:t>cnt’d</a:t>
            </a:r>
            <a:r>
              <a:rPr kumimoji="0" lang="en-US" sz="3700" b="0" i="0" u="none" strike="noStrike" kern="1200" cap="none" spc="0" normalizeH="0" noProof="0" dirty="0" smtClean="0">
                <a:ln>
                  <a:noFill/>
                </a:ln>
                <a:solidFill>
                  <a:schemeClr val="tx2"/>
                </a:solidFill>
                <a:effectLst/>
                <a:uLnTx/>
                <a:uFillTx/>
                <a:latin typeface="+mj-lt"/>
                <a:ea typeface="+mj-ea"/>
                <a:cs typeface="+mj-cs"/>
              </a:rPr>
              <a:t>)</a:t>
            </a:r>
            <a:r>
              <a:rPr kumimoji="0" lang="en-US" sz="3700" b="0" i="0" u="none" strike="noStrike" kern="1200" cap="none" spc="0" normalizeH="0" baseline="0" noProof="0" dirty="0" smtClean="0">
                <a:ln>
                  <a:noFill/>
                </a:ln>
                <a:solidFill>
                  <a:schemeClr val="tx2"/>
                </a:solidFill>
                <a:effectLst/>
                <a:uLnTx/>
                <a:uFillTx/>
                <a:latin typeface="+mj-lt"/>
                <a:ea typeface="+mj-ea"/>
                <a:cs typeface="+mj-cs"/>
              </a:rPr>
              <a:t/>
            </a:r>
            <a:br>
              <a:rPr kumimoji="0" lang="en-US" sz="3700" b="0" i="0" u="none" strike="noStrike" kern="1200" cap="none" spc="0" normalizeH="0" baseline="0" noProof="0" dirty="0" smtClean="0">
                <a:ln>
                  <a:noFill/>
                </a:ln>
                <a:solidFill>
                  <a:schemeClr val="tx2"/>
                </a:solidFill>
                <a:effectLst/>
                <a:uLnTx/>
                <a:uFillTx/>
                <a:latin typeface="+mj-lt"/>
                <a:ea typeface="+mj-ea"/>
                <a:cs typeface="+mj-cs"/>
              </a:rPr>
            </a:br>
            <a:endParaRPr kumimoji="0" lang="en-US" sz="37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419600"/>
          </a:xfrm>
        </p:spPr>
        <p:txBody>
          <a:bodyPr>
            <a:normAutofit lnSpcReduction="10000"/>
          </a:bodyPr>
          <a:lstStyle/>
          <a:p>
            <a:pPr marL="622800" lvl="0" indent="-514800">
              <a:buFont typeface="+mj-lt"/>
              <a:buAutoNum type="arabicPeriod" startAt="2"/>
            </a:pPr>
            <a:r>
              <a:rPr lang="en-US" sz="2800" dirty="0" smtClean="0"/>
              <a:t>For the function that is impaired to be an important function of the impaired person, the function must:</a:t>
            </a:r>
          </a:p>
          <a:p>
            <a:pPr marL="622800" lvl="0" indent="-514800">
              <a:buNone/>
            </a:pPr>
            <a:endParaRPr lang="en-US" sz="1200" dirty="0" smtClean="0"/>
          </a:p>
          <a:p>
            <a:pPr marL="914400" lvl="0" indent="-514350">
              <a:buFont typeface="+mj-lt"/>
              <a:buAutoNum type="romanLcPeriod"/>
            </a:pPr>
            <a:r>
              <a:rPr lang="en-US" sz="2800" dirty="0" smtClean="0"/>
              <a:t>Be necessary to perform the activities that are essential tasks of the person’s regular or usual employment, taking into account reasonable efforts to accommodate …(</a:t>
            </a:r>
            <a:r>
              <a:rPr lang="en-US" sz="2800" dirty="0" err="1" smtClean="0"/>
              <a:t>cnt’d</a:t>
            </a:r>
            <a:r>
              <a:rPr lang="en-US" sz="2800" dirty="0" smtClean="0"/>
              <a:t>)</a:t>
            </a:r>
          </a:p>
          <a:p>
            <a:endParaRPr lang="en-US" dirty="0"/>
          </a:p>
        </p:txBody>
      </p:sp>
      <p:sp>
        <p:nvSpPr>
          <p:cNvPr id="3" name="Title 2"/>
          <p:cNvSpPr>
            <a:spLocks noGrp="1"/>
          </p:cNvSpPr>
          <p:nvPr>
            <p:ph type="title"/>
          </p:nvPr>
        </p:nvSpPr>
        <p:spPr>
          <a:xfrm>
            <a:off x="2362200" y="274638"/>
            <a:ext cx="6324600" cy="1554162"/>
          </a:xfrm>
        </p:spPr>
        <p:txBody>
          <a:bodyPr>
            <a:noAutofit/>
          </a:bodyPr>
          <a:lstStyle/>
          <a:p>
            <a:r>
              <a:rPr lang="en-US" sz="3600" b="0" dirty="0" smtClean="0">
                <a:effectLst/>
              </a:rPr>
              <a:t>For the function which is impaired to be “important”:</a:t>
            </a:r>
            <a:endParaRPr lang="en-US" sz="3600" b="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010400" cy="4419600"/>
          </a:xfrm>
        </p:spPr>
        <p:txBody>
          <a:bodyPr>
            <a:normAutofit/>
          </a:bodyPr>
          <a:lstStyle/>
          <a:p>
            <a:pPr marL="622800" lvl="0" indent="-514800">
              <a:buFont typeface="+mj-lt"/>
              <a:buAutoNum type="romanLcPeriod"/>
            </a:pPr>
            <a:r>
              <a:rPr lang="en-US" sz="2800" dirty="0" smtClean="0"/>
              <a:t>…the person’s impairment and the person’s reasonable efforts to use the accommodation to allow the person to continue employment.</a:t>
            </a:r>
          </a:p>
          <a:p>
            <a:endParaRPr lang="en-US" dirty="0"/>
          </a:p>
        </p:txBody>
      </p:sp>
      <p:sp>
        <p:nvSpPr>
          <p:cNvPr id="3" name="Title 2"/>
          <p:cNvSpPr>
            <a:spLocks noGrp="1"/>
          </p:cNvSpPr>
          <p:nvPr>
            <p:ph type="title"/>
          </p:nvPr>
        </p:nvSpPr>
        <p:spPr>
          <a:xfrm>
            <a:off x="2362200" y="274638"/>
            <a:ext cx="6324600" cy="1554162"/>
          </a:xfrm>
        </p:spPr>
        <p:txBody>
          <a:bodyPr>
            <a:noAutofit/>
          </a:bodyPr>
          <a:lstStyle/>
          <a:p>
            <a:r>
              <a:rPr lang="en-US" sz="3200" dirty="0" smtClean="0">
                <a:effectLst/>
              </a:rPr>
              <a:t>For the function which is impaired to be “important” (</a:t>
            </a:r>
            <a:r>
              <a:rPr lang="en-US" sz="3200" dirty="0" err="1" smtClean="0">
                <a:effectLst/>
              </a:rPr>
              <a:t>Cnt’d</a:t>
            </a:r>
            <a:r>
              <a:rPr lang="en-US" sz="3200" dirty="0" smtClean="0">
                <a:effectLst/>
              </a:rPr>
              <a:t>)</a:t>
            </a:r>
            <a:endParaRPr lang="en-US" sz="3200" dirty="0">
              <a:effectLst/>
            </a:endParaRPr>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981200"/>
            <a:ext cx="7239000" cy="4572000"/>
          </a:xfrm>
        </p:spPr>
        <p:txBody>
          <a:bodyPr>
            <a:normAutofit lnSpcReduction="10000"/>
          </a:bodyPr>
          <a:lstStyle/>
          <a:p>
            <a:pPr marL="624078" lvl="1" indent="-514350">
              <a:spcBef>
                <a:spcPts val="400"/>
              </a:spcBef>
              <a:buSzPct val="68000"/>
              <a:buFont typeface="+mj-lt"/>
              <a:buAutoNum type="romanLcPeriod" startAt="2"/>
            </a:pPr>
            <a:r>
              <a:rPr lang="en-US" sz="2700" dirty="0" smtClean="0"/>
              <a:t>Be necessary to perform the activities that are essential tasks of the person’s training for a career in a field in which the person was being trained before the incident, taking into account reasonable efforts to accommodate the person’s impairment and the person’s reasonable efforts to use the accommodation to allow the person to continue his or her career training.</a:t>
            </a:r>
          </a:p>
          <a:p>
            <a:endParaRPr lang="en-US" dirty="0"/>
          </a:p>
        </p:txBody>
      </p:sp>
      <p:pic>
        <p:nvPicPr>
          <p:cNvPr id="4" name="Picture 3" descr="dn[1] (3).jpg"/>
          <p:cNvPicPr>
            <a:picLocks noChangeAspect="1"/>
          </p:cNvPicPr>
          <p:nvPr/>
        </p:nvPicPr>
        <p:blipFill>
          <a:blip r:embed="rId2" cstate="print"/>
          <a:srcRect/>
          <a:stretch>
            <a:fillRect/>
          </a:stretch>
        </p:blipFill>
        <p:spPr bwMode="auto">
          <a:xfrm>
            <a:off x="152400" y="152400"/>
            <a:ext cx="2057400" cy="177641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36DE92-3AFC-4FCD-B6DC-75E6AAEE33FD}" type="slidenum">
              <a:rPr lang="en-US" smtClean="0"/>
              <a:pPr/>
              <a:t>9</a:t>
            </a:fld>
            <a:endParaRPr lang="en-US"/>
          </a:p>
        </p:txBody>
      </p:sp>
      <p:sp>
        <p:nvSpPr>
          <p:cNvPr id="9" name="Title 2"/>
          <p:cNvSpPr>
            <a:spLocks noGrp="1"/>
          </p:cNvSpPr>
          <p:nvPr>
            <p:ph type="title"/>
          </p:nvPr>
        </p:nvSpPr>
        <p:spPr>
          <a:xfrm>
            <a:off x="2362200" y="274638"/>
            <a:ext cx="6324600" cy="1554162"/>
          </a:xfrm>
        </p:spPr>
        <p:txBody>
          <a:bodyPr>
            <a:noAutofit/>
          </a:bodyPr>
          <a:lstStyle/>
          <a:p>
            <a:r>
              <a:rPr lang="en-US" sz="3200" dirty="0" smtClean="0">
                <a:effectLst/>
              </a:rPr>
              <a:t>For the function which is impaired to be “important” (</a:t>
            </a:r>
            <a:r>
              <a:rPr lang="en-US" sz="3200" dirty="0" err="1" smtClean="0">
                <a:effectLst/>
              </a:rPr>
              <a:t>Cnt’d</a:t>
            </a:r>
            <a:r>
              <a:rPr lang="en-US" sz="3200" dirty="0" smtClean="0">
                <a:effectLst/>
              </a:rPr>
              <a:t>)</a:t>
            </a:r>
            <a:endParaRPr lang="en-US" sz="32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244</TotalTime>
  <Words>2642</Words>
  <Application>Microsoft Office PowerPoint</Application>
  <PresentationFormat>On-screen Show (4:3)</PresentationFormat>
  <Paragraphs>260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Slide 1</vt:lpstr>
      <vt:lpstr> ONTARIO INSURANCE ACT THRESHOLD PROVISIONS: </vt:lpstr>
      <vt:lpstr>How is the Threshold Provision Defined?</vt:lpstr>
      <vt:lpstr> For the impairment to be “serious”: </vt:lpstr>
      <vt:lpstr>Slide 5</vt:lpstr>
      <vt:lpstr>Slide 6</vt:lpstr>
      <vt:lpstr>For the function which is impaired to be “important”:</vt:lpstr>
      <vt:lpstr>For the function which is impaired to be “important” (Cnt’d)</vt:lpstr>
      <vt:lpstr>For the function which is impaired to be “important” (Cnt’d)</vt:lpstr>
      <vt:lpstr>For the function which is impaired to be “important” (Cnt’d)</vt:lpstr>
      <vt:lpstr> For  the impairment to be “permanent”: </vt:lpstr>
      <vt:lpstr> For  the impairment to be “permanent”(cnt’d) </vt:lpstr>
      <vt:lpstr>Physician’s Role in Establishing Threshold:</vt:lpstr>
      <vt:lpstr>Physician’s Role in Establishing Threshold (Cnt’d)</vt:lpstr>
      <vt:lpstr>Slide 15</vt:lpstr>
      <vt:lpstr>Slide 16</vt:lpstr>
      <vt:lpstr>Slide 17</vt:lpstr>
      <vt:lpstr> To Be Considered Permanent (Cnt’d)  </vt:lpstr>
      <vt:lpstr> To Be Considered Permanent (Cnt’d)  </vt:lpstr>
      <vt:lpstr> Chronic Pain in the Context of “Permanent”: </vt:lpstr>
      <vt:lpstr> Chronic Pain in the Context of “Permanent” (Cnt’d) </vt:lpstr>
      <vt:lpstr> Chronic Pain in the Context of “Permanent” (Cnt’d) </vt:lpstr>
      <vt:lpstr> Chronic Pain in the Context of “Permanent” (Cnt’d) </vt:lpstr>
      <vt:lpstr> Chronic Pain in the Context of “Permanent” (Cnt’d) </vt:lpstr>
      <vt:lpstr> Chronic Pain in the Context of “Permanent” (Cnt’d) </vt:lpstr>
      <vt:lpstr> IMPORTANT CONSIDERATION: </vt:lpstr>
      <vt:lpstr>Slide 27</vt:lpstr>
      <vt:lpstr>Slide 28</vt:lpstr>
      <vt:lpstr>Slide 29</vt:lpstr>
      <vt:lpstr>Slide 30</vt:lpstr>
      <vt:lpstr>Slide 31</vt:lpstr>
      <vt:lpstr>Slide 32</vt:lpstr>
      <vt:lpstr>The Court’s Interpretation of “Serious”:</vt:lpstr>
      <vt:lpstr>The Court’s Interpretation of “Serious” (Cnt’d)</vt:lpstr>
      <vt:lpstr>The Court’s Interpretation of “Serious”:</vt:lpstr>
      <vt:lpstr>The Court’s Interpretation of “Serious”:</vt:lpstr>
      <vt:lpstr>The Court’s Interpretation of “Serious”:</vt:lpstr>
      <vt:lpstr>The Court’s Interpretation of “Serious”:</vt:lpstr>
      <vt:lpstr>The Court’s Interpretation of “Serious”:</vt:lpstr>
      <vt:lpstr>IMPORTANT CONSIDERATIONS:</vt:lpstr>
      <vt:lpstr>  Examples of Serious Injury in the Context of Non-Employment Activities:   </vt:lpstr>
      <vt:lpstr>Examples (cnt’d)    </vt:lpstr>
      <vt:lpstr>Examples (cnt’d)    </vt:lpstr>
      <vt:lpstr>Examples (cnt’d)    </vt:lpstr>
      <vt:lpstr>Examples (cnt’d)    </vt:lpstr>
      <vt:lpstr>Examples (cnt’d)    </vt:lpstr>
      <vt:lpstr>Examples (cnt’d)    </vt:lpstr>
      <vt:lpstr> Where there are Pre-accident Restrictions of ADLs: </vt:lpstr>
      <vt:lpstr> Court’s Analysis of  “Serious” in the Context of a Return to Work (cnt’d) </vt:lpstr>
      <vt:lpstr>Slide 50</vt:lpstr>
      <vt:lpstr> Court’s Analysis of  “Serious” in the Context of a Return to Work (cnt’d)  </vt:lpstr>
      <vt:lpstr> Court’s Analysis of  “Serious” in the Context of a Return to Work (cnt’d)  </vt:lpstr>
      <vt:lpstr> Court’s Analysis of  “Serious” in the Context of a Return to Work (cnt’d)  </vt:lpstr>
      <vt:lpstr>Slide 54</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Marina</cp:lastModifiedBy>
  <cp:revision>38</cp:revision>
  <dcterms:created xsi:type="dcterms:W3CDTF">2014-03-25T15:23:34Z</dcterms:created>
  <dcterms:modified xsi:type="dcterms:W3CDTF">2014-10-15T17:27:15Z</dcterms:modified>
</cp:coreProperties>
</file>